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48"/>
  </p:notesMasterIdLst>
  <p:sldIdLst>
    <p:sldId id="258" r:id="rId5"/>
    <p:sldId id="372" r:id="rId6"/>
    <p:sldId id="358" r:id="rId7"/>
    <p:sldId id="375" r:id="rId8"/>
    <p:sldId id="382" r:id="rId9"/>
    <p:sldId id="383" r:id="rId10"/>
    <p:sldId id="397" r:id="rId11"/>
    <p:sldId id="399" r:id="rId12"/>
    <p:sldId id="404" r:id="rId13"/>
    <p:sldId id="394" r:id="rId14"/>
    <p:sldId id="405" r:id="rId15"/>
    <p:sldId id="402" r:id="rId16"/>
    <p:sldId id="403" r:id="rId17"/>
    <p:sldId id="407" r:id="rId18"/>
    <p:sldId id="415" r:id="rId19"/>
    <p:sldId id="410" r:id="rId20"/>
    <p:sldId id="386" r:id="rId21"/>
    <p:sldId id="416" r:id="rId22"/>
    <p:sldId id="374" r:id="rId23"/>
    <p:sldId id="384" r:id="rId24"/>
    <p:sldId id="414" r:id="rId25"/>
    <p:sldId id="411" r:id="rId26"/>
    <p:sldId id="342" r:id="rId27"/>
    <p:sldId id="371" r:id="rId28"/>
    <p:sldId id="385" r:id="rId29"/>
    <p:sldId id="417" r:id="rId30"/>
    <p:sldId id="421" r:id="rId31"/>
    <p:sldId id="391" r:id="rId32"/>
    <p:sldId id="389" r:id="rId33"/>
    <p:sldId id="418" r:id="rId34"/>
    <p:sldId id="388" r:id="rId35"/>
    <p:sldId id="419" r:id="rId36"/>
    <p:sldId id="395" r:id="rId37"/>
    <p:sldId id="334" r:id="rId38"/>
    <p:sldId id="412" r:id="rId39"/>
    <p:sldId id="393" r:id="rId40"/>
    <p:sldId id="420" r:id="rId41"/>
    <p:sldId id="341" r:id="rId42"/>
    <p:sldId id="379" r:id="rId43"/>
    <p:sldId id="351" r:id="rId44"/>
    <p:sldId id="353" r:id="rId45"/>
    <p:sldId id="378" r:id="rId46"/>
    <p:sldId id="380" r:id="rId47"/>
  </p:sldIdLst>
  <p:sldSz cx="12192000" cy="6858000"/>
  <p:notesSz cx="6889750"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DD5"/>
    <a:srgbClr val="E3EACF"/>
    <a:srgbClr val="163E64"/>
    <a:srgbClr val="156082"/>
    <a:srgbClr val="1D2482"/>
    <a:srgbClr val="E7EED6"/>
    <a:srgbClr val="A62C97"/>
    <a:srgbClr val="C535B4"/>
    <a:srgbClr val="BD31AC"/>
    <a:srgbClr val="CA3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938" autoAdjust="0"/>
  </p:normalViewPr>
  <p:slideViewPr>
    <p:cSldViewPr snapToGrid="0">
      <p:cViewPr varScale="1">
        <p:scale>
          <a:sx n="104" d="100"/>
          <a:sy n="104" d="100"/>
        </p:scale>
        <p:origin x="14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F1491-1551-41DE-8C2D-BF00EF133C0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E11068B1-DBE0-4037-B9D8-A92AF057553D}">
      <dgm:prSet custT="1"/>
      <dgm:spPr>
        <a:solidFill>
          <a:srgbClr val="156082"/>
        </a:solidFill>
        <a:scene3d>
          <a:camera prst="orthographicFront"/>
          <a:lightRig rig="threePt" dir="t"/>
        </a:scene3d>
        <a:sp3d>
          <a:bevelT/>
        </a:sp3d>
      </dgm:spPr>
      <dgm:t>
        <a:bodyPr/>
        <a:lstStyle/>
        <a:p>
          <a:r>
            <a:rPr lang="en-GB" sz="3600" dirty="0">
              <a:latin typeface="Poppins" panose="00000500000000000000" pitchFamily="2" charset="0"/>
              <a:cs typeface="Poppins" panose="00000500000000000000" pitchFamily="2" charset="0"/>
            </a:rPr>
            <a:t>Go to the CEC website</a:t>
          </a:r>
          <a:endParaRPr lang="en-US" sz="3600" dirty="0">
            <a:latin typeface="Poppins" panose="00000500000000000000" pitchFamily="2" charset="0"/>
            <a:cs typeface="Poppins" panose="00000500000000000000" pitchFamily="2" charset="0"/>
          </a:endParaRPr>
        </a:p>
      </dgm:t>
    </dgm:pt>
    <dgm:pt modelId="{BC12E9B8-D195-47A0-9B31-D8CDB53C675D}" type="parTrans" cxnId="{7C83E176-CEF3-4B2E-862B-07A68DFD6BDA}">
      <dgm:prSet/>
      <dgm:spPr/>
      <dgm:t>
        <a:bodyPr/>
        <a:lstStyle/>
        <a:p>
          <a:endParaRPr lang="en-US"/>
        </a:p>
      </dgm:t>
    </dgm:pt>
    <dgm:pt modelId="{BB183DCF-D608-43A8-B685-85135B731B9D}" type="sibTrans" cxnId="{7C83E176-CEF3-4B2E-862B-07A68DFD6BDA}">
      <dgm:prSet/>
      <dgm:spPr>
        <a:solidFill>
          <a:schemeClr val="bg1">
            <a:lumMod val="65000"/>
          </a:schemeClr>
        </a:solidFill>
      </dgm:spPr>
      <dgm:t>
        <a:bodyPr/>
        <a:lstStyle/>
        <a:p>
          <a:endParaRPr lang="en-US"/>
        </a:p>
      </dgm:t>
    </dgm:pt>
    <dgm:pt modelId="{CC34BB0C-2B54-4842-8FAB-AFEFA358802B}">
      <dgm:prSet custT="1"/>
      <dgm:spPr>
        <a:solidFill>
          <a:srgbClr val="156082"/>
        </a:solidFill>
        <a:scene3d>
          <a:camera prst="orthographicFront"/>
          <a:lightRig rig="threePt" dir="t"/>
        </a:scene3d>
        <a:sp3d>
          <a:bevelT/>
        </a:sp3d>
      </dgm:spPr>
      <dgm:t>
        <a:bodyPr/>
        <a:lstStyle/>
        <a:p>
          <a:r>
            <a:rPr lang="en-GB" sz="3600" dirty="0">
              <a:latin typeface="Poppins" panose="00000500000000000000" pitchFamily="2" charset="0"/>
              <a:cs typeface="Poppins" panose="00000500000000000000" pitchFamily="2" charset="0"/>
            </a:rPr>
            <a:t>Complete an evaluation</a:t>
          </a:r>
          <a:endParaRPr lang="en-US" sz="3600" dirty="0">
            <a:latin typeface="Poppins" panose="00000500000000000000" pitchFamily="2" charset="0"/>
            <a:cs typeface="Poppins" panose="00000500000000000000" pitchFamily="2" charset="0"/>
          </a:endParaRPr>
        </a:p>
      </dgm:t>
    </dgm:pt>
    <dgm:pt modelId="{DD4F97B4-C1BB-49C0-8EFC-90CB24A2EE7F}" type="parTrans" cxnId="{37F57214-89F0-415B-AA54-089C01011124}">
      <dgm:prSet/>
      <dgm:spPr/>
      <dgm:t>
        <a:bodyPr/>
        <a:lstStyle/>
        <a:p>
          <a:endParaRPr lang="en-US"/>
        </a:p>
      </dgm:t>
    </dgm:pt>
    <dgm:pt modelId="{4953F5F4-2DFE-4D85-A417-A15F2D1E3666}" type="sibTrans" cxnId="{37F57214-89F0-415B-AA54-089C01011124}">
      <dgm:prSet/>
      <dgm:spPr>
        <a:solidFill>
          <a:schemeClr val="bg1">
            <a:lumMod val="65000"/>
          </a:schemeClr>
        </a:solidFill>
        <a:ln>
          <a:noFill/>
        </a:ln>
      </dgm:spPr>
      <dgm:t>
        <a:bodyPr/>
        <a:lstStyle/>
        <a:p>
          <a:endParaRPr lang="en-US"/>
        </a:p>
      </dgm:t>
    </dgm:pt>
    <dgm:pt modelId="{17B1DE14-5DA0-469A-9D59-9D5219329FAB}">
      <dgm:prSet custT="1"/>
      <dgm:spPr>
        <a:solidFill>
          <a:srgbClr val="156082"/>
        </a:solidFill>
        <a:scene3d>
          <a:camera prst="orthographicFront"/>
          <a:lightRig rig="threePt" dir="t"/>
        </a:scene3d>
        <a:sp3d>
          <a:bevelT/>
        </a:sp3d>
      </dgm:spPr>
      <dgm:t>
        <a:bodyPr/>
        <a:lstStyle/>
        <a:p>
          <a:r>
            <a:rPr lang="en-GB" sz="3600" dirty="0">
              <a:latin typeface="Poppins" panose="00000500000000000000" pitchFamily="2" charset="0"/>
              <a:cs typeface="Poppins" panose="00000500000000000000" pitchFamily="2" charset="0"/>
            </a:rPr>
            <a:t>Complete termly</a:t>
          </a:r>
          <a:endParaRPr lang="en-US" sz="3600" dirty="0">
            <a:latin typeface="Poppins" panose="00000500000000000000" pitchFamily="2" charset="0"/>
            <a:cs typeface="Poppins" panose="00000500000000000000" pitchFamily="2" charset="0"/>
          </a:endParaRPr>
        </a:p>
      </dgm:t>
    </dgm:pt>
    <dgm:pt modelId="{27F482A8-97A7-4FD8-9AF0-47ED15BF6E53}" type="parTrans" cxnId="{A41643C2-9C46-4601-884F-618C3B3AF4E3}">
      <dgm:prSet/>
      <dgm:spPr/>
      <dgm:t>
        <a:bodyPr/>
        <a:lstStyle/>
        <a:p>
          <a:endParaRPr lang="en-US"/>
        </a:p>
      </dgm:t>
    </dgm:pt>
    <dgm:pt modelId="{F89F3541-34C8-466D-83AF-F09ED79DA7D7}" type="sibTrans" cxnId="{A41643C2-9C46-4601-884F-618C3B3AF4E3}">
      <dgm:prSet/>
      <dgm:spPr>
        <a:solidFill>
          <a:schemeClr val="bg1">
            <a:lumMod val="65000"/>
          </a:schemeClr>
        </a:solidFill>
      </dgm:spPr>
      <dgm:t>
        <a:bodyPr/>
        <a:lstStyle/>
        <a:p>
          <a:endParaRPr lang="en-US"/>
        </a:p>
      </dgm:t>
    </dgm:pt>
    <dgm:pt modelId="{039E67E8-01CF-49BC-8386-4D749563B12C}">
      <dgm:prSet custT="1"/>
      <dgm:spPr>
        <a:solidFill>
          <a:srgbClr val="156082"/>
        </a:solidFill>
        <a:scene3d>
          <a:camera prst="orthographicFront"/>
          <a:lightRig rig="threePt" dir="t"/>
        </a:scene3d>
        <a:sp3d>
          <a:bevelT/>
        </a:sp3d>
      </dgm:spPr>
      <dgm:t>
        <a:bodyPr/>
        <a:lstStyle/>
        <a:p>
          <a:r>
            <a:rPr lang="en-GB" sz="3600" dirty="0">
              <a:latin typeface="Poppins" panose="00000500000000000000" pitchFamily="2" charset="0"/>
              <a:cs typeface="Poppins" panose="00000500000000000000" pitchFamily="2" charset="0"/>
            </a:rPr>
            <a:t>Create an account</a:t>
          </a:r>
          <a:endParaRPr lang="en-US" sz="3600" dirty="0">
            <a:latin typeface="Poppins" panose="00000500000000000000" pitchFamily="2" charset="0"/>
            <a:cs typeface="Poppins" panose="00000500000000000000" pitchFamily="2" charset="0"/>
          </a:endParaRPr>
        </a:p>
      </dgm:t>
    </dgm:pt>
    <dgm:pt modelId="{2E4BC5AD-3216-457B-9D38-D3B4425F5D91}" type="parTrans" cxnId="{2C3B553D-AC2D-4B02-A42C-E6CA183D60EA}">
      <dgm:prSet/>
      <dgm:spPr/>
      <dgm:t>
        <a:bodyPr/>
        <a:lstStyle/>
        <a:p>
          <a:endParaRPr lang="en-US"/>
        </a:p>
      </dgm:t>
    </dgm:pt>
    <dgm:pt modelId="{9184E9EA-B85F-4FAA-ACC7-2244ADB007EA}" type="sibTrans" cxnId="{2C3B553D-AC2D-4B02-A42C-E6CA183D60EA}">
      <dgm:prSet/>
      <dgm:spPr/>
      <dgm:t>
        <a:bodyPr/>
        <a:lstStyle/>
        <a:p>
          <a:endParaRPr lang="en-US"/>
        </a:p>
      </dgm:t>
    </dgm:pt>
    <dgm:pt modelId="{26841CBA-6526-43E1-AF86-BAB7BA44096A}" type="pres">
      <dgm:prSet presAssocID="{684F1491-1551-41DE-8C2D-BF00EF133C01}" presName="Name0" presStyleCnt="0">
        <dgm:presLayoutVars>
          <dgm:dir/>
          <dgm:resizeHandles/>
        </dgm:presLayoutVars>
      </dgm:prSet>
      <dgm:spPr/>
    </dgm:pt>
    <dgm:pt modelId="{73B7415E-A2EA-446B-8F4F-FE9EDE4D1799}" type="pres">
      <dgm:prSet presAssocID="{E11068B1-DBE0-4037-B9D8-A92AF057553D}" presName="compNode" presStyleCnt="0"/>
      <dgm:spPr/>
    </dgm:pt>
    <dgm:pt modelId="{A8F8D5A4-C733-42A3-86A8-73B6B3839AEF}" type="pres">
      <dgm:prSet presAssocID="{E11068B1-DBE0-4037-B9D8-A92AF057553D}" presName="dummyConnPt" presStyleCnt="0"/>
      <dgm:spPr/>
    </dgm:pt>
    <dgm:pt modelId="{BF1F0B68-33F4-4F64-8C59-42375EAFD306}" type="pres">
      <dgm:prSet presAssocID="{E11068B1-DBE0-4037-B9D8-A92AF057553D}" presName="node" presStyleLbl="node1" presStyleIdx="0" presStyleCnt="4" custScaleX="83345" custScaleY="79849">
        <dgm:presLayoutVars>
          <dgm:bulletEnabled val="1"/>
        </dgm:presLayoutVars>
      </dgm:prSet>
      <dgm:spPr/>
    </dgm:pt>
    <dgm:pt modelId="{D756F431-9424-4797-BDAF-A96B61B16813}" type="pres">
      <dgm:prSet presAssocID="{BB183DCF-D608-43A8-B685-85135B731B9D}" presName="sibTrans" presStyleLbl="bgSibTrans2D1" presStyleIdx="0" presStyleCnt="3"/>
      <dgm:spPr/>
    </dgm:pt>
    <dgm:pt modelId="{3B770AB5-60EA-43CD-AAAA-CCA543E2E56E}" type="pres">
      <dgm:prSet presAssocID="{CC34BB0C-2B54-4842-8FAB-AFEFA358802B}" presName="compNode" presStyleCnt="0"/>
      <dgm:spPr/>
    </dgm:pt>
    <dgm:pt modelId="{9B5B3597-FC19-4E13-BF97-5181EC51C23E}" type="pres">
      <dgm:prSet presAssocID="{CC34BB0C-2B54-4842-8FAB-AFEFA358802B}" presName="dummyConnPt" presStyleCnt="0"/>
      <dgm:spPr/>
    </dgm:pt>
    <dgm:pt modelId="{57A01344-EE42-49EA-9AB5-67C14A6117D4}" type="pres">
      <dgm:prSet presAssocID="{CC34BB0C-2B54-4842-8FAB-AFEFA358802B}" presName="node" presStyleLbl="node1" presStyleIdx="1" presStyleCnt="4" custScaleX="82579" custScaleY="82139" custLinFactNeighborX="1198" custLinFactNeighborY="-917">
        <dgm:presLayoutVars>
          <dgm:bulletEnabled val="1"/>
        </dgm:presLayoutVars>
      </dgm:prSet>
      <dgm:spPr/>
    </dgm:pt>
    <dgm:pt modelId="{A898FB36-35BA-49DF-A5EE-0222C4CEC393}" type="pres">
      <dgm:prSet presAssocID="{4953F5F4-2DFE-4D85-A417-A15F2D1E3666}" presName="sibTrans" presStyleLbl="bgSibTrans2D1" presStyleIdx="1" presStyleCnt="3" custLinFactNeighborX="-1730" custLinFactNeighborY="2795"/>
      <dgm:spPr/>
    </dgm:pt>
    <dgm:pt modelId="{004BFD20-CFE4-4A82-AE7E-764DE34EE451}" type="pres">
      <dgm:prSet presAssocID="{17B1DE14-5DA0-469A-9D59-9D5219329FAB}" presName="compNode" presStyleCnt="0"/>
      <dgm:spPr/>
    </dgm:pt>
    <dgm:pt modelId="{77307A67-8CF3-4049-BAA0-FBE6FB0823B1}" type="pres">
      <dgm:prSet presAssocID="{17B1DE14-5DA0-469A-9D59-9D5219329FAB}" presName="dummyConnPt" presStyleCnt="0"/>
      <dgm:spPr/>
    </dgm:pt>
    <dgm:pt modelId="{EF363B4F-6B46-4B27-936E-46D819E4AB77}" type="pres">
      <dgm:prSet presAssocID="{17B1DE14-5DA0-469A-9D59-9D5219329FAB}" presName="node" presStyleLbl="node1" presStyleIdx="2" presStyleCnt="4" custScaleX="83635" custScaleY="83635">
        <dgm:presLayoutVars>
          <dgm:bulletEnabled val="1"/>
        </dgm:presLayoutVars>
      </dgm:prSet>
      <dgm:spPr/>
    </dgm:pt>
    <dgm:pt modelId="{5E0ED21F-DD8C-407B-81BD-789C796933A2}" type="pres">
      <dgm:prSet presAssocID="{F89F3541-34C8-466D-83AF-F09ED79DA7D7}" presName="sibTrans" presStyleLbl="bgSibTrans2D1" presStyleIdx="2" presStyleCnt="3"/>
      <dgm:spPr/>
    </dgm:pt>
    <dgm:pt modelId="{75C3B399-BE33-4961-9BAF-76BAD6662AD2}" type="pres">
      <dgm:prSet presAssocID="{039E67E8-01CF-49BC-8386-4D749563B12C}" presName="compNode" presStyleCnt="0"/>
      <dgm:spPr/>
    </dgm:pt>
    <dgm:pt modelId="{0FA5CC94-928D-4237-961F-4EECC40A9416}" type="pres">
      <dgm:prSet presAssocID="{039E67E8-01CF-49BC-8386-4D749563B12C}" presName="dummyConnPt" presStyleCnt="0"/>
      <dgm:spPr/>
    </dgm:pt>
    <dgm:pt modelId="{5F7630E2-097F-41E5-96DE-06A9AB7F32BA}" type="pres">
      <dgm:prSet presAssocID="{039E67E8-01CF-49BC-8386-4D749563B12C}" presName="node" presStyleLbl="node1" presStyleIdx="3" presStyleCnt="4" custScaleX="85477" custScaleY="80516" custLinFactNeighborX="-506" custLinFactNeighborY="1713">
        <dgm:presLayoutVars>
          <dgm:bulletEnabled val="1"/>
        </dgm:presLayoutVars>
      </dgm:prSet>
      <dgm:spPr/>
    </dgm:pt>
  </dgm:ptLst>
  <dgm:cxnLst>
    <dgm:cxn modelId="{37F57214-89F0-415B-AA54-089C01011124}" srcId="{684F1491-1551-41DE-8C2D-BF00EF133C01}" destId="{CC34BB0C-2B54-4842-8FAB-AFEFA358802B}" srcOrd="1" destOrd="0" parTransId="{DD4F97B4-C1BB-49C0-8EFC-90CB24A2EE7F}" sibTransId="{4953F5F4-2DFE-4D85-A417-A15F2D1E3666}"/>
    <dgm:cxn modelId="{44DE1216-187C-4FDA-8A1F-D40BFE3468BB}" type="presOf" srcId="{684F1491-1551-41DE-8C2D-BF00EF133C01}" destId="{26841CBA-6526-43E1-AF86-BAB7BA44096A}" srcOrd="0" destOrd="0" presId="urn:microsoft.com/office/officeart/2005/8/layout/bProcess4"/>
    <dgm:cxn modelId="{8452122C-8582-40BC-BB1F-3E5F86D07791}" type="presOf" srcId="{4953F5F4-2DFE-4D85-A417-A15F2D1E3666}" destId="{A898FB36-35BA-49DF-A5EE-0222C4CEC393}" srcOrd="0" destOrd="0" presId="urn:microsoft.com/office/officeart/2005/8/layout/bProcess4"/>
    <dgm:cxn modelId="{2C3B553D-AC2D-4B02-A42C-E6CA183D60EA}" srcId="{684F1491-1551-41DE-8C2D-BF00EF133C01}" destId="{039E67E8-01CF-49BC-8386-4D749563B12C}" srcOrd="3" destOrd="0" parTransId="{2E4BC5AD-3216-457B-9D38-D3B4425F5D91}" sibTransId="{9184E9EA-B85F-4FAA-ACC7-2244ADB007EA}"/>
    <dgm:cxn modelId="{DBE16D3D-8A1E-4134-BA5E-3B4E584CF3EC}" type="presOf" srcId="{17B1DE14-5DA0-469A-9D59-9D5219329FAB}" destId="{EF363B4F-6B46-4B27-936E-46D819E4AB77}" srcOrd="0" destOrd="0" presId="urn:microsoft.com/office/officeart/2005/8/layout/bProcess4"/>
    <dgm:cxn modelId="{36809B5F-6384-417D-8D2D-593D6A6C448A}" type="presOf" srcId="{CC34BB0C-2B54-4842-8FAB-AFEFA358802B}" destId="{57A01344-EE42-49EA-9AB5-67C14A6117D4}" srcOrd="0" destOrd="0" presId="urn:microsoft.com/office/officeart/2005/8/layout/bProcess4"/>
    <dgm:cxn modelId="{7C83E176-CEF3-4B2E-862B-07A68DFD6BDA}" srcId="{684F1491-1551-41DE-8C2D-BF00EF133C01}" destId="{E11068B1-DBE0-4037-B9D8-A92AF057553D}" srcOrd="0" destOrd="0" parTransId="{BC12E9B8-D195-47A0-9B31-D8CDB53C675D}" sibTransId="{BB183DCF-D608-43A8-B685-85135B731B9D}"/>
    <dgm:cxn modelId="{23D9EB7B-68F9-4A24-9327-CDB948403E3E}" type="presOf" srcId="{BB183DCF-D608-43A8-B685-85135B731B9D}" destId="{D756F431-9424-4797-BDAF-A96B61B16813}" srcOrd="0" destOrd="0" presId="urn:microsoft.com/office/officeart/2005/8/layout/bProcess4"/>
    <dgm:cxn modelId="{AAC5D89D-2C79-4A50-AC65-297FD9F94CB0}" type="presOf" srcId="{E11068B1-DBE0-4037-B9D8-A92AF057553D}" destId="{BF1F0B68-33F4-4F64-8C59-42375EAFD306}" srcOrd="0" destOrd="0" presId="urn:microsoft.com/office/officeart/2005/8/layout/bProcess4"/>
    <dgm:cxn modelId="{A41643C2-9C46-4601-884F-618C3B3AF4E3}" srcId="{684F1491-1551-41DE-8C2D-BF00EF133C01}" destId="{17B1DE14-5DA0-469A-9D59-9D5219329FAB}" srcOrd="2" destOrd="0" parTransId="{27F482A8-97A7-4FD8-9AF0-47ED15BF6E53}" sibTransId="{F89F3541-34C8-466D-83AF-F09ED79DA7D7}"/>
    <dgm:cxn modelId="{A5EB5FDD-C531-46E2-A4A1-73999165ADE6}" type="presOf" srcId="{039E67E8-01CF-49BC-8386-4D749563B12C}" destId="{5F7630E2-097F-41E5-96DE-06A9AB7F32BA}" srcOrd="0" destOrd="0" presId="urn:microsoft.com/office/officeart/2005/8/layout/bProcess4"/>
    <dgm:cxn modelId="{7CBB5FF8-BAC5-410E-93F4-1230CBBE1186}" type="presOf" srcId="{F89F3541-34C8-466D-83AF-F09ED79DA7D7}" destId="{5E0ED21F-DD8C-407B-81BD-789C796933A2}" srcOrd="0" destOrd="0" presId="urn:microsoft.com/office/officeart/2005/8/layout/bProcess4"/>
    <dgm:cxn modelId="{E45305E7-5FD0-4427-9862-5F8CF851D082}" type="presParOf" srcId="{26841CBA-6526-43E1-AF86-BAB7BA44096A}" destId="{73B7415E-A2EA-446B-8F4F-FE9EDE4D1799}" srcOrd="0" destOrd="0" presId="urn:microsoft.com/office/officeart/2005/8/layout/bProcess4"/>
    <dgm:cxn modelId="{9A50D16A-679F-484B-A18A-D73A23CAFC79}" type="presParOf" srcId="{73B7415E-A2EA-446B-8F4F-FE9EDE4D1799}" destId="{A8F8D5A4-C733-42A3-86A8-73B6B3839AEF}" srcOrd="0" destOrd="0" presId="urn:microsoft.com/office/officeart/2005/8/layout/bProcess4"/>
    <dgm:cxn modelId="{74F7A355-14F9-48C6-A682-1C90557711CA}" type="presParOf" srcId="{73B7415E-A2EA-446B-8F4F-FE9EDE4D1799}" destId="{BF1F0B68-33F4-4F64-8C59-42375EAFD306}" srcOrd="1" destOrd="0" presId="urn:microsoft.com/office/officeart/2005/8/layout/bProcess4"/>
    <dgm:cxn modelId="{4F5C87AB-6ABF-4BA3-AF07-099AF6734705}" type="presParOf" srcId="{26841CBA-6526-43E1-AF86-BAB7BA44096A}" destId="{D756F431-9424-4797-BDAF-A96B61B16813}" srcOrd="1" destOrd="0" presId="urn:microsoft.com/office/officeart/2005/8/layout/bProcess4"/>
    <dgm:cxn modelId="{19D23FD4-660C-4F08-B1F7-391E2B5C8AC2}" type="presParOf" srcId="{26841CBA-6526-43E1-AF86-BAB7BA44096A}" destId="{3B770AB5-60EA-43CD-AAAA-CCA543E2E56E}" srcOrd="2" destOrd="0" presId="urn:microsoft.com/office/officeart/2005/8/layout/bProcess4"/>
    <dgm:cxn modelId="{E170C023-B3B7-4BD3-8F8A-2E8CD4E251FA}" type="presParOf" srcId="{3B770AB5-60EA-43CD-AAAA-CCA543E2E56E}" destId="{9B5B3597-FC19-4E13-BF97-5181EC51C23E}" srcOrd="0" destOrd="0" presId="urn:microsoft.com/office/officeart/2005/8/layout/bProcess4"/>
    <dgm:cxn modelId="{EECC439F-33AC-4A2E-A209-5FFE8E8A5D24}" type="presParOf" srcId="{3B770AB5-60EA-43CD-AAAA-CCA543E2E56E}" destId="{57A01344-EE42-49EA-9AB5-67C14A6117D4}" srcOrd="1" destOrd="0" presId="urn:microsoft.com/office/officeart/2005/8/layout/bProcess4"/>
    <dgm:cxn modelId="{26B9835E-91C0-47AF-8A70-F2C92CDE4D39}" type="presParOf" srcId="{26841CBA-6526-43E1-AF86-BAB7BA44096A}" destId="{A898FB36-35BA-49DF-A5EE-0222C4CEC393}" srcOrd="3" destOrd="0" presId="urn:microsoft.com/office/officeart/2005/8/layout/bProcess4"/>
    <dgm:cxn modelId="{5227F217-95BF-44F5-88A3-5273CEC064B6}" type="presParOf" srcId="{26841CBA-6526-43E1-AF86-BAB7BA44096A}" destId="{004BFD20-CFE4-4A82-AE7E-764DE34EE451}" srcOrd="4" destOrd="0" presId="urn:microsoft.com/office/officeart/2005/8/layout/bProcess4"/>
    <dgm:cxn modelId="{FF856CB6-DAE8-43F0-A26A-A9821B354AD5}" type="presParOf" srcId="{004BFD20-CFE4-4A82-AE7E-764DE34EE451}" destId="{77307A67-8CF3-4049-BAA0-FBE6FB0823B1}" srcOrd="0" destOrd="0" presId="urn:microsoft.com/office/officeart/2005/8/layout/bProcess4"/>
    <dgm:cxn modelId="{D2E12CC6-829F-442D-B62D-DFEBD157BD13}" type="presParOf" srcId="{004BFD20-CFE4-4A82-AE7E-764DE34EE451}" destId="{EF363B4F-6B46-4B27-936E-46D819E4AB77}" srcOrd="1" destOrd="0" presId="urn:microsoft.com/office/officeart/2005/8/layout/bProcess4"/>
    <dgm:cxn modelId="{44DED73B-A95F-4F32-8621-BF9175EA21F5}" type="presParOf" srcId="{26841CBA-6526-43E1-AF86-BAB7BA44096A}" destId="{5E0ED21F-DD8C-407B-81BD-789C796933A2}" srcOrd="5" destOrd="0" presId="urn:microsoft.com/office/officeart/2005/8/layout/bProcess4"/>
    <dgm:cxn modelId="{18784E50-B2D9-49C2-885B-8358862D1686}" type="presParOf" srcId="{26841CBA-6526-43E1-AF86-BAB7BA44096A}" destId="{75C3B399-BE33-4961-9BAF-76BAD6662AD2}" srcOrd="6" destOrd="0" presId="urn:microsoft.com/office/officeart/2005/8/layout/bProcess4"/>
    <dgm:cxn modelId="{CD8AB998-5127-409F-9824-49B3F6D33CDB}" type="presParOf" srcId="{75C3B399-BE33-4961-9BAF-76BAD6662AD2}" destId="{0FA5CC94-928D-4237-961F-4EECC40A9416}" srcOrd="0" destOrd="0" presId="urn:microsoft.com/office/officeart/2005/8/layout/bProcess4"/>
    <dgm:cxn modelId="{7047262B-970F-4662-9518-E9B3ADAE01F8}" type="presParOf" srcId="{75C3B399-BE33-4961-9BAF-76BAD6662AD2}" destId="{5F7630E2-097F-41E5-96DE-06A9AB7F32B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6F431-9424-4797-BDAF-A96B61B16813}">
      <dsp:nvSpPr>
        <dsp:cNvPr id="0" name=""/>
        <dsp:cNvSpPr/>
      </dsp:nvSpPr>
      <dsp:spPr>
        <a:xfrm rot="5352733">
          <a:off x="-847643" y="2002109"/>
          <a:ext cx="2816036" cy="401958"/>
        </a:xfrm>
        <a:prstGeom prst="rect">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BF1F0B68-33F4-4F64-8C59-42375EAFD306}">
      <dsp:nvSpPr>
        <dsp:cNvPr id="0" name=""/>
        <dsp:cNvSpPr/>
      </dsp:nvSpPr>
      <dsp:spPr>
        <a:xfrm>
          <a:off x="3358" y="408687"/>
          <a:ext cx="3722356" cy="2139730"/>
        </a:xfrm>
        <a:prstGeom prst="roundRect">
          <a:avLst>
            <a:gd name="adj" fmla="val 10000"/>
          </a:avLst>
        </a:prstGeom>
        <a:solidFill>
          <a:srgbClr val="156082"/>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Poppins" panose="00000500000000000000" pitchFamily="2" charset="0"/>
              <a:cs typeface="Poppins" panose="00000500000000000000" pitchFamily="2" charset="0"/>
            </a:rPr>
            <a:t>Go to the CEC website</a:t>
          </a:r>
          <a:endParaRPr lang="en-US" sz="3600" kern="1200" dirty="0">
            <a:latin typeface="Poppins" panose="00000500000000000000" pitchFamily="2" charset="0"/>
            <a:cs typeface="Poppins" panose="00000500000000000000" pitchFamily="2" charset="0"/>
          </a:endParaRPr>
        </a:p>
      </dsp:txBody>
      <dsp:txXfrm>
        <a:off x="66029" y="471358"/>
        <a:ext cx="3597014" cy="2014388"/>
      </dsp:txXfrm>
    </dsp:sp>
    <dsp:sp modelId="{A898FB36-35BA-49DF-A5EE-0222C4CEC393}">
      <dsp:nvSpPr>
        <dsp:cNvPr id="0" name=""/>
        <dsp:cNvSpPr/>
      </dsp:nvSpPr>
      <dsp:spPr>
        <a:xfrm rot="3008">
          <a:off x="504915" y="3423493"/>
          <a:ext cx="5175496" cy="401958"/>
        </a:xfrm>
        <a:prstGeom prst="rect">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57A01344-EE42-49EA-9AB5-67C14A6117D4}">
      <dsp:nvSpPr>
        <dsp:cNvPr id="0" name=""/>
        <dsp:cNvSpPr/>
      </dsp:nvSpPr>
      <dsp:spPr>
        <a:xfrm>
          <a:off x="73968" y="3193774"/>
          <a:ext cx="3688145" cy="2201096"/>
        </a:xfrm>
        <a:prstGeom prst="roundRect">
          <a:avLst>
            <a:gd name="adj" fmla="val 10000"/>
          </a:avLst>
        </a:prstGeom>
        <a:solidFill>
          <a:srgbClr val="156082"/>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Poppins" panose="00000500000000000000" pitchFamily="2" charset="0"/>
              <a:cs typeface="Poppins" panose="00000500000000000000" pitchFamily="2" charset="0"/>
            </a:rPr>
            <a:t>Complete an evaluation</a:t>
          </a:r>
          <a:endParaRPr lang="en-US" sz="3600" kern="1200" dirty="0">
            <a:latin typeface="Poppins" panose="00000500000000000000" pitchFamily="2" charset="0"/>
            <a:cs typeface="Poppins" panose="00000500000000000000" pitchFamily="2" charset="0"/>
          </a:endParaRPr>
        </a:p>
      </dsp:txBody>
      <dsp:txXfrm>
        <a:off x="138436" y="3258242"/>
        <a:ext cx="3559209" cy="2072160"/>
      </dsp:txXfrm>
    </dsp:sp>
    <dsp:sp modelId="{5E0ED21F-DD8C-407B-81BD-789C796933A2}">
      <dsp:nvSpPr>
        <dsp:cNvPr id="0" name=""/>
        <dsp:cNvSpPr/>
      </dsp:nvSpPr>
      <dsp:spPr>
        <a:xfrm rot="16172341">
          <a:off x="4361659" y="2002673"/>
          <a:ext cx="2808882" cy="401958"/>
        </a:xfrm>
        <a:prstGeom prst="rect">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EF363B4F-6B46-4B27-936E-46D819E4AB77}">
      <dsp:nvSpPr>
        <dsp:cNvPr id="0" name=""/>
        <dsp:cNvSpPr/>
      </dsp:nvSpPr>
      <dsp:spPr>
        <a:xfrm>
          <a:off x="5240694" y="3178259"/>
          <a:ext cx="3735308" cy="2241184"/>
        </a:xfrm>
        <a:prstGeom prst="roundRect">
          <a:avLst>
            <a:gd name="adj" fmla="val 10000"/>
          </a:avLst>
        </a:prstGeom>
        <a:solidFill>
          <a:srgbClr val="156082"/>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Poppins" panose="00000500000000000000" pitchFamily="2" charset="0"/>
              <a:cs typeface="Poppins" panose="00000500000000000000" pitchFamily="2" charset="0"/>
            </a:rPr>
            <a:t>Complete termly</a:t>
          </a:r>
          <a:endParaRPr lang="en-US" sz="3600" kern="1200" dirty="0">
            <a:latin typeface="Poppins" panose="00000500000000000000" pitchFamily="2" charset="0"/>
            <a:cs typeface="Poppins" panose="00000500000000000000" pitchFamily="2" charset="0"/>
          </a:endParaRPr>
        </a:p>
      </dsp:txBody>
      <dsp:txXfrm>
        <a:off x="5306336" y="3243901"/>
        <a:ext cx="3604024" cy="2109900"/>
      </dsp:txXfrm>
    </dsp:sp>
    <dsp:sp modelId="{5F7630E2-097F-41E5-96DE-06A9AB7F32BA}">
      <dsp:nvSpPr>
        <dsp:cNvPr id="0" name=""/>
        <dsp:cNvSpPr/>
      </dsp:nvSpPr>
      <dsp:spPr>
        <a:xfrm>
          <a:off x="5176962" y="396628"/>
          <a:ext cx="3817575" cy="2157604"/>
        </a:xfrm>
        <a:prstGeom prst="roundRect">
          <a:avLst>
            <a:gd name="adj" fmla="val 10000"/>
          </a:avLst>
        </a:prstGeom>
        <a:solidFill>
          <a:srgbClr val="156082"/>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Poppins" panose="00000500000000000000" pitchFamily="2" charset="0"/>
              <a:cs typeface="Poppins" panose="00000500000000000000" pitchFamily="2" charset="0"/>
            </a:rPr>
            <a:t>Create an account</a:t>
          </a:r>
          <a:endParaRPr lang="en-US" sz="3600" kern="1200" dirty="0">
            <a:latin typeface="Poppins" panose="00000500000000000000" pitchFamily="2" charset="0"/>
            <a:cs typeface="Poppins" panose="00000500000000000000" pitchFamily="2" charset="0"/>
          </a:endParaRPr>
        </a:p>
      </dsp:txBody>
      <dsp:txXfrm>
        <a:off x="5240156" y="459822"/>
        <a:ext cx="3691187" cy="203121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516"/>
          </a:xfrm>
          <a:prstGeom prst="rect">
            <a:avLst/>
          </a:prstGeom>
        </p:spPr>
        <p:txBody>
          <a:bodyPr vert="horz" lIns="96597" tIns="48299" rIns="96597" bIns="48299" rtlCol="0"/>
          <a:lstStyle>
            <a:lvl1pPr algn="l">
              <a:defRPr sz="1300"/>
            </a:lvl1pPr>
          </a:lstStyle>
          <a:p>
            <a:endParaRPr lang="en-GB"/>
          </a:p>
        </p:txBody>
      </p:sp>
      <p:sp>
        <p:nvSpPr>
          <p:cNvPr id="3" name="Date Placeholder 2"/>
          <p:cNvSpPr>
            <a:spLocks noGrp="1"/>
          </p:cNvSpPr>
          <p:nvPr>
            <p:ph type="dt" idx="1"/>
          </p:nvPr>
        </p:nvSpPr>
        <p:spPr>
          <a:xfrm>
            <a:off x="3902597" y="0"/>
            <a:ext cx="2985558" cy="502516"/>
          </a:xfrm>
          <a:prstGeom prst="rect">
            <a:avLst/>
          </a:prstGeom>
        </p:spPr>
        <p:txBody>
          <a:bodyPr vert="horz" lIns="96597" tIns="48299" rIns="96597" bIns="48299" rtlCol="0"/>
          <a:lstStyle>
            <a:lvl1pPr algn="r">
              <a:defRPr sz="1300"/>
            </a:lvl1pPr>
          </a:lstStyle>
          <a:p>
            <a:fld id="{03674E7E-D576-4BDE-AA0B-2EFA8EAA0408}" type="datetimeFigureOut">
              <a:rPr lang="en-GB" smtClean="0"/>
              <a:t>04/02/2026</a:t>
            </a:fld>
            <a:endParaRPr lang="en-GB"/>
          </a:p>
        </p:txBody>
      </p:sp>
      <p:sp>
        <p:nvSpPr>
          <p:cNvPr id="4" name="Slide Image Placeholder 3"/>
          <p:cNvSpPr>
            <a:spLocks noGrp="1" noRot="1" noChangeAspect="1"/>
          </p:cNvSpPr>
          <p:nvPr>
            <p:ph type="sldImg" idx="2"/>
          </p:nvPr>
        </p:nvSpPr>
        <p:spPr>
          <a:xfrm>
            <a:off x="441325" y="1252538"/>
            <a:ext cx="6007100" cy="3379787"/>
          </a:xfrm>
          <a:prstGeom prst="rect">
            <a:avLst/>
          </a:prstGeom>
          <a:noFill/>
          <a:ln w="12700">
            <a:solidFill>
              <a:prstClr val="black"/>
            </a:solidFill>
          </a:ln>
        </p:spPr>
        <p:txBody>
          <a:bodyPr vert="horz" lIns="96597" tIns="48299" rIns="96597" bIns="48299" rtlCol="0" anchor="ctr"/>
          <a:lstStyle/>
          <a:p>
            <a:endParaRPr lang="en-GB"/>
          </a:p>
        </p:txBody>
      </p:sp>
      <p:sp>
        <p:nvSpPr>
          <p:cNvPr id="5" name="Notes Placeholder 4"/>
          <p:cNvSpPr>
            <a:spLocks noGrp="1"/>
          </p:cNvSpPr>
          <p:nvPr>
            <p:ph type="body" sz="quarter" idx="3"/>
          </p:nvPr>
        </p:nvSpPr>
        <p:spPr>
          <a:xfrm>
            <a:off x="688975" y="4819978"/>
            <a:ext cx="5511800" cy="3943618"/>
          </a:xfrm>
          <a:prstGeom prst="rect">
            <a:avLst/>
          </a:prstGeom>
        </p:spPr>
        <p:txBody>
          <a:bodyPr vert="horz" lIns="96597" tIns="48299" rIns="96597" bIns="482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3023"/>
            <a:ext cx="2985558" cy="502515"/>
          </a:xfrm>
          <a:prstGeom prst="rect">
            <a:avLst/>
          </a:prstGeom>
        </p:spPr>
        <p:txBody>
          <a:bodyPr vert="horz" lIns="96597" tIns="48299" rIns="96597" bIns="48299"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3023"/>
            <a:ext cx="2985558" cy="502515"/>
          </a:xfrm>
          <a:prstGeom prst="rect">
            <a:avLst/>
          </a:prstGeom>
        </p:spPr>
        <p:txBody>
          <a:bodyPr vert="horz" lIns="96597" tIns="48299" rIns="96597" bIns="48299" rtlCol="0" anchor="b"/>
          <a:lstStyle>
            <a:lvl1pPr algn="r">
              <a:defRPr sz="1300"/>
            </a:lvl1pPr>
          </a:lstStyle>
          <a:p>
            <a:fld id="{333CC93D-DF02-48F0-825F-AA1B0860E8EB}" type="slidenum">
              <a:rPr lang="en-GB" smtClean="0"/>
              <a:t>‹#›</a:t>
            </a:fld>
            <a:endParaRPr lang="en-GB"/>
          </a:p>
        </p:txBody>
      </p:sp>
    </p:spTree>
    <p:extLst>
      <p:ext uri="{BB962C8B-B14F-4D97-AF65-F5344CB8AC3E}">
        <p14:creationId xmlns:p14="http://schemas.microsoft.com/office/powerpoint/2010/main" val="211663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Hello, my name is Sally-Ann, and I am a level 6 and 7 qualified careers adviser and lead, and a member of the Career Development Institute, our professional body for careers, </a:t>
            </a:r>
          </a:p>
          <a:p>
            <a:pPr marL="171450" indent="-171450">
              <a:buFont typeface="Arial" panose="020B0604020202020204" pitchFamily="34" charset="0"/>
              <a:buChar char="•"/>
            </a:pPr>
            <a:r>
              <a:rPr lang="en-GB" dirty="0"/>
              <a:t>I am also a professional CV writer and a member of the Institute for Employability Professionals. My background is mainly FE working in apprenticeships for 18 years in college, and then careers for a college, an ITP, an alternative provision and a Special School. Having set up the careers programme at a previous ITP and gained my careers lead qualification, I have just submitted my dissertation for a Master’s Degree in Career Development. </a:t>
            </a:r>
          </a:p>
          <a:p>
            <a:endParaRPr lang="en-GB" dirty="0"/>
          </a:p>
          <a:p>
            <a:pPr marL="171450" indent="-171450">
              <a:buFont typeface="Arial" panose="020B0604020202020204" pitchFamily="34" charset="0"/>
              <a:buChar char="•"/>
            </a:pPr>
            <a:r>
              <a:rPr lang="en-GB" dirty="0"/>
              <a:t>Naomi – …..</a:t>
            </a:r>
          </a:p>
          <a:p>
            <a:endParaRPr lang="en-GB" dirty="0"/>
          </a:p>
          <a:p>
            <a:r>
              <a:rPr lang="en-GB" dirty="0"/>
              <a:t>Ok let’s dive straight into today’s topic of an introduction to the Gatsby Benchmarks…</a:t>
            </a:r>
          </a:p>
        </p:txBody>
      </p:sp>
      <p:sp>
        <p:nvSpPr>
          <p:cNvPr id="4" name="Slide Number Placeholder 3"/>
          <p:cNvSpPr>
            <a:spLocks noGrp="1"/>
          </p:cNvSpPr>
          <p:nvPr>
            <p:ph type="sldNum" sz="quarter" idx="5"/>
          </p:nvPr>
        </p:nvSpPr>
        <p:spPr/>
        <p:txBody>
          <a:bodyPr/>
          <a:lstStyle/>
          <a:p>
            <a:fld id="{333CC93D-DF02-48F0-825F-AA1B0860E8EB}" type="slidenum">
              <a:rPr lang="en-GB" smtClean="0"/>
              <a:t>1</a:t>
            </a:fld>
            <a:endParaRPr lang="en-GB"/>
          </a:p>
        </p:txBody>
      </p:sp>
    </p:spTree>
    <p:extLst>
      <p:ext uri="{BB962C8B-B14F-4D97-AF65-F5344CB8AC3E}">
        <p14:creationId xmlns:p14="http://schemas.microsoft.com/office/powerpoint/2010/main" val="696255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2515E-CFE2-E11A-22DA-B9E69F43D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FA5F1-105B-2788-AA6C-FFFE97DEC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2F5B8-D954-68B2-7B4F-68F2CDEAAD6D}"/>
              </a:ext>
            </a:extLst>
          </p:cNvPr>
          <p:cNvSpPr>
            <a:spLocks noGrp="1"/>
          </p:cNvSpPr>
          <p:nvPr>
            <p:ph type="body" idx="1"/>
          </p:nvPr>
        </p:nvSpPr>
        <p:spPr/>
        <p:txBody>
          <a:bodyPr/>
          <a:lstStyle/>
          <a:p>
            <a:r>
              <a:rPr lang="en-GB" sz="1200" dirty="0">
                <a:solidFill>
                  <a:srgbClr val="163E64"/>
                </a:solidFill>
                <a:latin typeface="Poppins" panose="00000500000000000000" pitchFamily="2" charset="0"/>
                <a:ea typeface="Verdana" panose="020B0604030504040204" pitchFamily="34" charset="0"/>
                <a:cs typeface="Poppins" panose="00000500000000000000" pitchFamily="2" charset="0"/>
              </a:rPr>
              <a:t>An extra slide and not part of the 5 themes but worth mentioning. The quote is taken from the Ofsted Education Inspection Framework update video…closes the gap with social mobility and evidencing impact.</a:t>
            </a:r>
          </a:p>
        </p:txBody>
      </p:sp>
      <p:sp>
        <p:nvSpPr>
          <p:cNvPr id="4" name="Slide Number Placeholder 3">
            <a:extLst>
              <a:ext uri="{FF2B5EF4-FFF2-40B4-BE49-F238E27FC236}">
                <a16:creationId xmlns:a16="http://schemas.microsoft.com/office/drawing/2014/main" id="{5155CC66-1019-51E5-74B3-EFDDE53E4019}"/>
              </a:ext>
            </a:extLst>
          </p:cNvPr>
          <p:cNvSpPr>
            <a:spLocks noGrp="1"/>
          </p:cNvSpPr>
          <p:nvPr>
            <p:ph type="sldNum" sz="quarter" idx="5"/>
          </p:nvPr>
        </p:nvSpPr>
        <p:spPr/>
        <p:txBody>
          <a:bodyPr/>
          <a:lstStyle/>
          <a:p>
            <a:fld id="{333CC93D-DF02-48F0-825F-AA1B0860E8EB}" type="slidenum">
              <a:rPr lang="en-GB" smtClean="0"/>
              <a:t>10</a:t>
            </a:fld>
            <a:endParaRPr lang="en-GB"/>
          </a:p>
        </p:txBody>
      </p:sp>
    </p:spTree>
    <p:extLst>
      <p:ext uri="{BB962C8B-B14F-4D97-AF65-F5344CB8AC3E}">
        <p14:creationId xmlns:p14="http://schemas.microsoft.com/office/powerpoint/2010/main" val="409886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3A1BD-4F89-F048-BF6F-0E6BDD228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95A71-799B-096B-3C5D-4C6482007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3DDAA-8E17-0BC7-C250-73CFAF6F8B0B}"/>
              </a:ext>
            </a:extLst>
          </p:cNvPr>
          <p:cNvSpPr>
            <a:spLocks noGrp="1"/>
          </p:cNvSpPr>
          <p:nvPr>
            <p:ph type="body" idx="1"/>
          </p:nvPr>
        </p:nvSpPr>
        <p:spPr/>
        <p:txBody>
          <a:bodyPr/>
          <a:lstStyle/>
          <a:p>
            <a:r>
              <a:rPr lang="en-GB" dirty="0"/>
              <a:t>This will be more critical if you have study programme learners, it’s not enough to send a young person on work experience, it needs to be impactful and that’s where the </a:t>
            </a:r>
            <a:r>
              <a:rPr lang="en-GB" dirty="0" err="1"/>
              <a:t>Equalex</a:t>
            </a:r>
            <a:r>
              <a:rPr lang="en-GB" dirty="0"/>
              <a:t> framework comes in. For apprentices, it may be possible to see other areas of the business, to open the YP eyes to other career paths but also to a better understanding of the business and how what they do impacts others. </a:t>
            </a:r>
          </a:p>
        </p:txBody>
      </p:sp>
      <p:sp>
        <p:nvSpPr>
          <p:cNvPr id="4" name="Slide Number Placeholder 3">
            <a:extLst>
              <a:ext uri="{FF2B5EF4-FFF2-40B4-BE49-F238E27FC236}">
                <a16:creationId xmlns:a16="http://schemas.microsoft.com/office/drawing/2014/main" id="{754DCD81-59E3-381C-9EB0-F15B26D87A01}"/>
              </a:ext>
            </a:extLst>
          </p:cNvPr>
          <p:cNvSpPr>
            <a:spLocks noGrp="1"/>
          </p:cNvSpPr>
          <p:nvPr>
            <p:ph type="sldNum" sz="quarter" idx="5"/>
          </p:nvPr>
        </p:nvSpPr>
        <p:spPr/>
        <p:txBody>
          <a:bodyPr/>
          <a:lstStyle/>
          <a:p>
            <a:fld id="{333CC93D-DF02-48F0-825F-AA1B0860E8EB}" type="slidenum">
              <a:rPr lang="en-GB" smtClean="0"/>
              <a:t>11</a:t>
            </a:fld>
            <a:endParaRPr lang="en-GB"/>
          </a:p>
        </p:txBody>
      </p:sp>
    </p:spTree>
    <p:extLst>
      <p:ext uri="{BB962C8B-B14F-4D97-AF65-F5344CB8AC3E}">
        <p14:creationId xmlns:p14="http://schemas.microsoft.com/office/powerpoint/2010/main" val="95245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AD60B-CE6D-7CB8-107E-F7F234185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9807A-F74F-3CE7-8719-1A456D9D7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08C5D-0A75-010A-EF8C-05298D212C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Poppins" panose="00000500000000000000" pitchFamily="2" charset="0"/>
                <a:cs typeface="Poppins" panose="00000500000000000000" pitchFamily="2" charset="0"/>
              </a:rPr>
              <a:t>Sal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Poppins" panose="00000500000000000000" pitchFamily="2" charset="0"/>
                <a:cs typeface="Poppins" panose="00000500000000000000" pitchFamily="2" charset="0"/>
              </a:rPr>
              <a:t>Rather than just sharing information with young people, the focus is now on effective analysis and use of information to inform decision-making.</a:t>
            </a:r>
          </a:p>
          <a:p>
            <a:endParaRPr lang="en-GB" dirty="0"/>
          </a:p>
        </p:txBody>
      </p:sp>
      <p:sp>
        <p:nvSpPr>
          <p:cNvPr id="4" name="Slide Number Placeholder 3">
            <a:extLst>
              <a:ext uri="{FF2B5EF4-FFF2-40B4-BE49-F238E27FC236}">
                <a16:creationId xmlns:a16="http://schemas.microsoft.com/office/drawing/2014/main" id="{963B5A86-628C-6122-842E-92F4211DD43D}"/>
              </a:ext>
            </a:extLst>
          </p:cNvPr>
          <p:cNvSpPr>
            <a:spLocks noGrp="1"/>
          </p:cNvSpPr>
          <p:nvPr>
            <p:ph type="sldNum" sz="quarter" idx="5"/>
          </p:nvPr>
        </p:nvSpPr>
        <p:spPr/>
        <p:txBody>
          <a:bodyPr/>
          <a:lstStyle/>
          <a:p>
            <a:fld id="{333CC93D-DF02-48F0-825F-AA1B0860E8EB}" type="slidenum">
              <a:rPr lang="en-GB" smtClean="0"/>
              <a:t>12</a:t>
            </a:fld>
            <a:endParaRPr lang="en-GB"/>
          </a:p>
        </p:txBody>
      </p:sp>
    </p:spTree>
    <p:extLst>
      <p:ext uri="{BB962C8B-B14F-4D97-AF65-F5344CB8AC3E}">
        <p14:creationId xmlns:p14="http://schemas.microsoft.com/office/powerpoint/2010/main" val="80089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25531-78AA-1184-31A7-596D91164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A4AC4-21F3-98AF-E575-497662B1C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6C17C-95F0-9D79-28AB-38FC271E4BFB}"/>
              </a:ext>
            </a:extLst>
          </p:cNvPr>
          <p:cNvSpPr>
            <a:spLocks noGrp="1"/>
          </p:cNvSpPr>
          <p:nvPr>
            <p:ph type="body" idx="1"/>
          </p:nvPr>
        </p:nvSpPr>
        <p:spPr/>
        <p:txBody>
          <a:bodyPr/>
          <a:lstStyle/>
          <a:p>
            <a:pPr marL="457200" indent="-457200">
              <a:buFont typeface="Arial" panose="020B0604020202020204" pitchFamily="34" charset="0"/>
              <a:buChar char="•"/>
            </a:pPr>
            <a:r>
              <a:rPr lang="en-GB" sz="1200" dirty="0">
                <a:latin typeface="Poppins" panose="00000500000000000000" pitchFamily="2" charset="0"/>
                <a:ea typeface="Verdana" panose="020B0604030504040204" pitchFamily="34" charset="0"/>
                <a:cs typeface="Poppins" panose="00000500000000000000" pitchFamily="2" charset="0"/>
              </a:rPr>
              <a:t>Website information, translating options, pathways, and labour market information</a:t>
            </a:r>
          </a:p>
          <a:p>
            <a:pPr marL="457200" indent="-457200">
              <a:buFont typeface="Arial" panose="020B0604020202020204" pitchFamily="34" charset="0"/>
              <a:buChar char="•"/>
            </a:pPr>
            <a:r>
              <a:rPr lang="en-GB" sz="1200" dirty="0">
                <a:latin typeface="Poppins" panose="00000500000000000000" pitchFamily="2" charset="0"/>
                <a:ea typeface="Verdana" panose="020B0604030504040204" pitchFamily="34" charset="0"/>
                <a:cs typeface="Poppins" panose="00000500000000000000" pitchFamily="2" charset="0"/>
              </a:rPr>
              <a:t>Careers newsletter or part of an existing newsletter</a:t>
            </a:r>
          </a:p>
          <a:p>
            <a:pPr marL="457200" indent="-457200">
              <a:buFont typeface="Arial" panose="020B0604020202020204" pitchFamily="34" charset="0"/>
              <a:buChar char="•"/>
            </a:pPr>
            <a:r>
              <a:rPr lang="en-GB" sz="1200" dirty="0">
                <a:latin typeface="Poppins" panose="00000500000000000000" pitchFamily="2" charset="0"/>
                <a:ea typeface="Verdana" panose="020B0604030504040204" pitchFamily="34" charset="0"/>
                <a:cs typeface="Poppins" panose="00000500000000000000" pitchFamily="2" charset="0"/>
              </a:rPr>
              <a:t>Parents’ evenings – careers adviser available?</a:t>
            </a:r>
          </a:p>
          <a:p>
            <a:endParaRPr lang="en-GB" dirty="0"/>
          </a:p>
        </p:txBody>
      </p:sp>
      <p:sp>
        <p:nvSpPr>
          <p:cNvPr id="4" name="Slide Number Placeholder 3">
            <a:extLst>
              <a:ext uri="{FF2B5EF4-FFF2-40B4-BE49-F238E27FC236}">
                <a16:creationId xmlns:a16="http://schemas.microsoft.com/office/drawing/2014/main" id="{66109005-1C97-6EA3-DFEE-82A68F8B436E}"/>
              </a:ext>
            </a:extLst>
          </p:cNvPr>
          <p:cNvSpPr>
            <a:spLocks noGrp="1"/>
          </p:cNvSpPr>
          <p:nvPr>
            <p:ph type="sldNum" sz="quarter" idx="5"/>
          </p:nvPr>
        </p:nvSpPr>
        <p:spPr/>
        <p:txBody>
          <a:bodyPr/>
          <a:lstStyle/>
          <a:p>
            <a:fld id="{333CC93D-DF02-48F0-825F-AA1B0860E8EB}" type="slidenum">
              <a:rPr lang="en-GB" smtClean="0"/>
              <a:t>13</a:t>
            </a:fld>
            <a:endParaRPr lang="en-GB"/>
          </a:p>
        </p:txBody>
      </p:sp>
    </p:spTree>
    <p:extLst>
      <p:ext uri="{BB962C8B-B14F-4D97-AF65-F5344CB8AC3E}">
        <p14:creationId xmlns:p14="http://schemas.microsoft.com/office/powerpoint/2010/main" val="197953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A1177-55BF-918F-2DCC-8927E565D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546EF-83B5-DBCB-2541-69F658F0D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61044-A143-FD5C-E677-74291E3C2C24}"/>
              </a:ext>
            </a:extLst>
          </p:cNvPr>
          <p:cNvSpPr>
            <a:spLocks noGrp="1"/>
          </p:cNvSpPr>
          <p:nvPr>
            <p:ph type="body" idx="1"/>
          </p:nvPr>
        </p:nvSpPr>
        <p:spPr/>
        <p:txBody>
          <a:bodyPr/>
          <a:lstStyle/>
          <a:p>
            <a:r>
              <a:rPr lang="en-GB" dirty="0"/>
              <a:t>Naomi</a:t>
            </a:r>
          </a:p>
        </p:txBody>
      </p:sp>
      <p:sp>
        <p:nvSpPr>
          <p:cNvPr id="4" name="Slide Number Placeholder 3">
            <a:extLst>
              <a:ext uri="{FF2B5EF4-FFF2-40B4-BE49-F238E27FC236}">
                <a16:creationId xmlns:a16="http://schemas.microsoft.com/office/drawing/2014/main" id="{A2506890-BB68-AA0B-969C-D9B02F15FAF4}"/>
              </a:ext>
            </a:extLst>
          </p:cNvPr>
          <p:cNvSpPr>
            <a:spLocks noGrp="1"/>
          </p:cNvSpPr>
          <p:nvPr>
            <p:ph type="sldNum" sz="quarter" idx="5"/>
          </p:nvPr>
        </p:nvSpPr>
        <p:spPr/>
        <p:txBody>
          <a:bodyPr/>
          <a:lstStyle/>
          <a:p>
            <a:fld id="{333CC93D-DF02-48F0-825F-AA1B0860E8EB}" type="slidenum">
              <a:rPr lang="en-GB" smtClean="0"/>
              <a:t>14</a:t>
            </a:fld>
            <a:endParaRPr lang="en-GB"/>
          </a:p>
        </p:txBody>
      </p:sp>
    </p:spTree>
    <p:extLst>
      <p:ext uri="{BB962C8B-B14F-4D97-AF65-F5344CB8AC3E}">
        <p14:creationId xmlns:p14="http://schemas.microsoft.com/office/powerpoint/2010/main" val="1312131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1ABE1-0E8C-637E-0E76-A6A56EEC6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C59FB-EE87-A6EC-DB23-527DEBEB6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D1CAC-E900-1795-26CD-10716C90B8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2 distinct and different roles, careers leader and Careers Adviser, For CL…we have bolded the key words. It’s a strategic role for the planning and delivery of the careers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CEC offer free online introductory training and funded L6/L7 courses with online or in person attendance.</a:t>
            </a:r>
          </a:p>
          <a:p>
            <a:endParaRPr lang="en-GB" dirty="0"/>
          </a:p>
        </p:txBody>
      </p:sp>
      <p:sp>
        <p:nvSpPr>
          <p:cNvPr id="4" name="Slide Number Placeholder 3">
            <a:extLst>
              <a:ext uri="{FF2B5EF4-FFF2-40B4-BE49-F238E27FC236}">
                <a16:creationId xmlns:a16="http://schemas.microsoft.com/office/drawing/2014/main" id="{7481E807-C7C1-8E2D-9DEF-C3DB89CD1016}"/>
              </a:ext>
            </a:extLst>
          </p:cNvPr>
          <p:cNvSpPr>
            <a:spLocks noGrp="1"/>
          </p:cNvSpPr>
          <p:nvPr>
            <p:ph type="sldNum" sz="quarter" idx="5"/>
          </p:nvPr>
        </p:nvSpPr>
        <p:spPr/>
        <p:txBody>
          <a:bodyPr/>
          <a:lstStyle/>
          <a:p>
            <a:fld id="{333CC93D-DF02-48F0-825F-AA1B0860E8EB}" type="slidenum">
              <a:rPr lang="en-GB" smtClean="0"/>
              <a:t>15</a:t>
            </a:fld>
            <a:endParaRPr lang="en-GB"/>
          </a:p>
        </p:txBody>
      </p:sp>
    </p:spTree>
    <p:extLst>
      <p:ext uri="{BB962C8B-B14F-4D97-AF65-F5344CB8AC3E}">
        <p14:creationId xmlns:p14="http://schemas.microsoft.com/office/powerpoint/2010/main" val="3758900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1BD70-BAFE-6FA2-8A80-F56CCA036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12DF0-C07A-C86B-4411-A905028AE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627A9-6AB1-5089-35C6-8FF8A53441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Different role to CL. Pick out key things in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Level 6 qualified minimum required. Can be studied standalone or as part of an apprenticeship.</a:t>
            </a:r>
          </a:p>
        </p:txBody>
      </p:sp>
      <p:sp>
        <p:nvSpPr>
          <p:cNvPr id="4" name="Slide Number Placeholder 3">
            <a:extLst>
              <a:ext uri="{FF2B5EF4-FFF2-40B4-BE49-F238E27FC236}">
                <a16:creationId xmlns:a16="http://schemas.microsoft.com/office/drawing/2014/main" id="{56C834D4-3E5F-3C1D-893A-47B2BEB44F8C}"/>
              </a:ext>
            </a:extLst>
          </p:cNvPr>
          <p:cNvSpPr>
            <a:spLocks noGrp="1"/>
          </p:cNvSpPr>
          <p:nvPr>
            <p:ph type="sldNum" sz="quarter" idx="5"/>
          </p:nvPr>
        </p:nvSpPr>
        <p:spPr/>
        <p:txBody>
          <a:bodyPr/>
          <a:lstStyle/>
          <a:p>
            <a:fld id="{333CC93D-DF02-48F0-825F-AA1B0860E8EB}" type="slidenum">
              <a:rPr lang="en-GB" smtClean="0"/>
              <a:t>16</a:t>
            </a:fld>
            <a:endParaRPr lang="en-GB"/>
          </a:p>
        </p:txBody>
      </p:sp>
    </p:spTree>
    <p:extLst>
      <p:ext uri="{BB962C8B-B14F-4D97-AF65-F5344CB8AC3E}">
        <p14:creationId xmlns:p14="http://schemas.microsoft.com/office/powerpoint/2010/main" val="66815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FFDD0-68DA-6483-62D1-54F6F2B89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745F7-74BB-AB06-D860-D7CF5BA64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76FF7-08A7-0AE6-27B5-32B9F14FF6D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FE42424-91E7-EBFC-41FE-45B26C1E66D8}"/>
              </a:ext>
            </a:extLst>
          </p:cNvPr>
          <p:cNvSpPr>
            <a:spLocks noGrp="1"/>
          </p:cNvSpPr>
          <p:nvPr>
            <p:ph type="sldNum" sz="quarter" idx="5"/>
          </p:nvPr>
        </p:nvSpPr>
        <p:spPr/>
        <p:txBody>
          <a:bodyPr/>
          <a:lstStyle/>
          <a:p>
            <a:fld id="{333CC93D-DF02-48F0-825F-AA1B0860E8EB}" type="slidenum">
              <a:rPr lang="en-GB" smtClean="0"/>
              <a:t>17</a:t>
            </a:fld>
            <a:endParaRPr lang="en-GB"/>
          </a:p>
        </p:txBody>
      </p:sp>
    </p:spTree>
    <p:extLst>
      <p:ext uri="{BB962C8B-B14F-4D97-AF65-F5344CB8AC3E}">
        <p14:creationId xmlns:p14="http://schemas.microsoft.com/office/powerpoint/2010/main" val="165696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CC83A-130A-10C4-F940-45EB9C62D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FDAC9-224F-054E-DBFF-5772B11F2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0DFB2-3A2E-F181-E616-90F1A2DEF8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A0CCAAC-ADFD-E9B5-DD84-5C8D9F3A836C}"/>
              </a:ext>
            </a:extLst>
          </p:cNvPr>
          <p:cNvSpPr>
            <a:spLocks noGrp="1"/>
          </p:cNvSpPr>
          <p:nvPr>
            <p:ph type="sldNum" sz="quarter" idx="5"/>
          </p:nvPr>
        </p:nvSpPr>
        <p:spPr/>
        <p:txBody>
          <a:bodyPr/>
          <a:lstStyle/>
          <a:p>
            <a:fld id="{333CC93D-DF02-48F0-825F-AA1B0860E8EB}" type="slidenum">
              <a:rPr lang="en-GB" smtClean="0"/>
              <a:t>18</a:t>
            </a:fld>
            <a:endParaRPr lang="en-GB"/>
          </a:p>
        </p:txBody>
      </p:sp>
    </p:spTree>
    <p:extLst>
      <p:ext uri="{BB962C8B-B14F-4D97-AF65-F5344CB8AC3E}">
        <p14:creationId xmlns:p14="http://schemas.microsoft.com/office/powerpoint/2010/main" val="2290595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F0A81-4C61-C4A9-1EDA-BF502C157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33B84-8D68-6552-D471-DC8229F87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65908-4B8A-4487-5161-AA3965F5951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CEC are the government agency tasked with working with schools, colleges and now ITPs in the form of training, resources, and work experience (WEX).*</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WEX if required/appropriate and in progress for ITPs/careers hubs, no funding at the moment.</a:t>
            </a:r>
          </a:p>
          <a:p>
            <a:endParaRPr lang="en-GB" dirty="0"/>
          </a:p>
        </p:txBody>
      </p:sp>
      <p:sp>
        <p:nvSpPr>
          <p:cNvPr id="4" name="Slide Number Placeholder 3">
            <a:extLst>
              <a:ext uri="{FF2B5EF4-FFF2-40B4-BE49-F238E27FC236}">
                <a16:creationId xmlns:a16="http://schemas.microsoft.com/office/drawing/2014/main" id="{E90C0383-A3F8-E29F-C19D-E34B4DA09333}"/>
              </a:ext>
            </a:extLst>
          </p:cNvPr>
          <p:cNvSpPr>
            <a:spLocks noGrp="1"/>
          </p:cNvSpPr>
          <p:nvPr>
            <p:ph type="sldNum" sz="quarter" idx="5"/>
          </p:nvPr>
        </p:nvSpPr>
        <p:spPr/>
        <p:txBody>
          <a:bodyPr/>
          <a:lstStyle/>
          <a:p>
            <a:fld id="{333CC93D-DF02-48F0-825F-AA1B0860E8EB}" type="slidenum">
              <a:rPr lang="en-GB" smtClean="0"/>
              <a:t>19</a:t>
            </a:fld>
            <a:endParaRPr lang="en-GB"/>
          </a:p>
        </p:txBody>
      </p:sp>
    </p:spTree>
    <p:extLst>
      <p:ext uri="{BB962C8B-B14F-4D97-AF65-F5344CB8AC3E}">
        <p14:creationId xmlns:p14="http://schemas.microsoft.com/office/powerpoint/2010/main" val="10908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8BCE7-1B57-E97C-9759-D4E2A7FB0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F331D-51E9-4FEA-1624-EFC9DF7FE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BCBD1-278F-FDC1-27D7-98E6E57E43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a:t>
            </a:r>
          </a:p>
          <a:p>
            <a:pPr lvl="0"/>
            <a:r>
              <a:rPr lang="en-GB" sz="1200" kern="1200" dirty="0">
                <a:solidFill>
                  <a:schemeClr val="tx1"/>
                </a:solidFill>
                <a:effectLst/>
                <a:latin typeface="+mn-lt"/>
                <a:ea typeface="+mn-ea"/>
                <a:cs typeface="+mn-cs"/>
              </a:rPr>
              <a:t>This is what we will be covering today</a:t>
            </a:r>
          </a:p>
          <a:p>
            <a:pPr lvl="0"/>
            <a:r>
              <a:rPr lang="en-GB" sz="1200" kern="1200" dirty="0">
                <a:solidFill>
                  <a:schemeClr val="tx1"/>
                </a:solidFill>
                <a:effectLst/>
                <a:latin typeface="+mn-lt"/>
                <a:ea typeface="+mn-ea"/>
                <a:cs typeface="+mn-cs"/>
              </a:rPr>
              <a:t>We will cover what’s required for ITPs with study programme learners and apprentices. </a:t>
            </a:r>
          </a:p>
          <a:p>
            <a:pPr lvl="0"/>
            <a:r>
              <a:rPr lang="en-GB" sz="1200" kern="1200" dirty="0">
                <a:solidFill>
                  <a:schemeClr val="tx1"/>
                </a:solidFill>
                <a:effectLst/>
                <a:latin typeface="+mn-lt"/>
                <a:ea typeface="+mn-ea"/>
                <a:cs typeface="+mn-cs"/>
              </a:rPr>
              <a:t>Feel free to put any questions in the chat or ask at the end. Our email will also be available should you have any questions. </a:t>
            </a:r>
          </a:p>
          <a:p>
            <a:endParaRPr lang="en-GB" dirty="0"/>
          </a:p>
        </p:txBody>
      </p:sp>
      <p:sp>
        <p:nvSpPr>
          <p:cNvPr id="4" name="Slide Number Placeholder 3">
            <a:extLst>
              <a:ext uri="{FF2B5EF4-FFF2-40B4-BE49-F238E27FC236}">
                <a16:creationId xmlns:a16="http://schemas.microsoft.com/office/drawing/2014/main" id="{1ADBC08A-C2E8-E908-3D20-5D168E691C02}"/>
              </a:ext>
            </a:extLst>
          </p:cNvPr>
          <p:cNvSpPr>
            <a:spLocks noGrp="1"/>
          </p:cNvSpPr>
          <p:nvPr>
            <p:ph type="sldNum" sz="quarter" idx="5"/>
          </p:nvPr>
        </p:nvSpPr>
        <p:spPr/>
        <p:txBody>
          <a:bodyPr/>
          <a:lstStyle/>
          <a:p>
            <a:fld id="{333CC93D-DF02-48F0-825F-AA1B0860E8EB}" type="slidenum">
              <a:rPr lang="en-GB" smtClean="0"/>
              <a:t>2</a:t>
            </a:fld>
            <a:endParaRPr lang="en-GB"/>
          </a:p>
        </p:txBody>
      </p:sp>
    </p:spTree>
    <p:extLst>
      <p:ext uri="{BB962C8B-B14F-4D97-AF65-F5344CB8AC3E}">
        <p14:creationId xmlns:p14="http://schemas.microsoft.com/office/powerpoint/2010/main" val="1046705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2D75A-9FAE-DB35-A9D0-4B86463A6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036FE-1F0C-C92D-13CE-FBBAC7C1B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C6B8F-DF9F-10D2-3606-0AF5FFAE966C}"/>
              </a:ext>
            </a:extLst>
          </p:cNvPr>
          <p:cNvSpPr>
            <a:spLocks noGrp="1"/>
          </p:cNvSpPr>
          <p:nvPr>
            <p:ph type="body" idx="1"/>
          </p:nvPr>
        </p:nvSpPr>
        <p:spPr/>
        <p:txBody>
          <a:bodyPr/>
          <a:lstStyle/>
          <a:p>
            <a:pPr marL="171450" indent="-171450" algn="l">
              <a:lnSpc>
                <a:spcPct val="150000"/>
              </a:lnSpc>
              <a:buFont typeface="Arial" panose="020B0604020202020204" pitchFamily="34" charset="0"/>
              <a:buChar char="•"/>
            </a:pPr>
            <a:r>
              <a:rPr lang="en-GB" dirty="0"/>
              <a:t>You will need your UKPRN and a provider email address. If it is your first time on the website, CEC will require proof from your Head/Principal confirming your role before granting access.</a:t>
            </a:r>
          </a:p>
          <a:p>
            <a:pPr marL="171450" indent="-171450" algn="l">
              <a:lnSpc>
                <a:spcPct val="150000"/>
              </a:lnSpc>
              <a:buFont typeface="Arial" panose="020B0604020202020204" pitchFamily="34" charset="0"/>
              <a:buChar char="•"/>
            </a:pPr>
            <a:r>
              <a:rPr lang="en-GB" dirty="0"/>
              <a:t>Complete the FREE evaluation, which will score your provision against the 8 Gatsby Benchmarks.</a:t>
            </a:r>
          </a:p>
          <a:p>
            <a:pPr marL="171450" indent="-171450" algn="l">
              <a:lnSpc>
                <a:spcPct val="150000"/>
              </a:lnSpc>
              <a:buFont typeface="Arial" panose="020B0604020202020204" pitchFamily="34" charset="0"/>
              <a:buChar char="•"/>
            </a:pPr>
            <a:r>
              <a:rPr lang="en-GB" dirty="0"/>
              <a:t>Take action based on the ITP checklist and the outcome of your evaluation.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Poppins" panose="00000500000000000000" pitchFamily="2" charset="0"/>
                <a:ea typeface="Verdana" panose="020B0604030504040204" pitchFamily="34" charset="0"/>
                <a:cs typeface="Poppins" panose="00000500000000000000" pitchFamily="2" charset="0"/>
              </a:rPr>
              <a:t>Careers will be graded as part of OFSTED’s inspection of Personal Development. If you have/require Matrix accreditation, careers provision will strengthen it. If you are providing IAG and receive government funding, you are required to hold the Matrix accreditation (DfE owned). Not mandatory for levy-paying apprenticeship providers but supports best practice and continuous improvement.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1200" dirty="0">
              <a:latin typeface="Poppins" panose="00000500000000000000" pitchFamily="2" charset="0"/>
              <a:ea typeface="Verdana" panose="020B0604030504040204" pitchFamily="34" charset="0"/>
              <a:cs typeface="Poppins" panose="00000500000000000000" pitchFamily="2" charset="0"/>
            </a:endParaRPr>
          </a:p>
          <a:p>
            <a:endParaRPr lang="en-GB" dirty="0"/>
          </a:p>
        </p:txBody>
      </p:sp>
      <p:sp>
        <p:nvSpPr>
          <p:cNvPr id="4" name="Slide Number Placeholder 3">
            <a:extLst>
              <a:ext uri="{FF2B5EF4-FFF2-40B4-BE49-F238E27FC236}">
                <a16:creationId xmlns:a16="http://schemas.microsoft.com/office/drawing/2014/main" id="{D754D3F1-4C4E-B836-624B-0FFB6EDC7C77}"/>
              </a:ext>
            </a:extLst>
          </p:cNvPr>
          <p:cNvSpPr>
            <a:spLocks noGrp="1"/>
          </p:cNvSpPr>
          <p:nvPr>
            <p:ph type="sldNum" sz="quarter" idx="5"/>
          </p:nvPr>
        </p:nvSpPr>
        <p:spPr/>
        <p:txBody>
          <a:bodyPr/>
          <a:lstStyle/>
          <a:p>
            <a:fld id="{333CC93D-DF02-48F0-825F-AA1B0860E8EB}" type="slidenum">
              <a:rPr lang="en-GB" smtClean="0"/>
              <a:t>20</a:t>
            </a:fld>
            <a:endParaRPr lang="en-GB"/>
          </a:p>
        </p:txBody>
      </p:sp>
    </p:spTree>
    <p:extLst>
      <p:ext uri="{BB962C8B-B14F-4D97-AF65-F5344CB8AC3E}">
        <p14:creationId xmlns:p14="http://schemas.microsoft.com/office/powerpoint/2010/main" val="379957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D5CB6-0A97-B5F7-749E-1CEE3AD1E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419D9-7B5C-51C5-5FA3-F01C8D078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7F056-24A2-5AFE-2861-D70620DDA730}"/>
              </a:ext>
            </a:extLst>
          </p:cNvPr>
          <p:cNvSpPr>
            <a:spLocks noGrp="1"/>
          </p:cNvSpPr>
          <p:nvPr>
            <p:ph type="body" idx="1"/>
          </p:nvPr>
        </p:nvSpPr>
        <p:spPr/>
        <p:txBody>
          <a:bodyPr/>
          <a:lstStyle/>
          <a:p>
            <a:pPr marL="171450" indent="-171450" algn="l">
              <a:lnSpc>
                <a:spcPct val="150000"/>
              </a:lnSpc>
              <a:buFont typeface="Arial" panose="020B0604020202020204" pitchFamily="34" charset="0"/>
              <a:buChar char="•"/>
            </a:pPr>
            <a:r>
              <a:rPr lang="en-GB" dirty="0"/>
              <a:t>You will need your UKPRN and a provider email address. If it is your first time on the website, CEC will require proof from your Head/Principal confirming your role before granting access.</a:t>
            </a:r>
          </a:p>
          <a:p>
            <a:pPr marL="171450" indent="-171450" algn="l">
              <a:lnSpc>
                <a:spcPct val="150000"/>
              </a:lnSpc>
              <a:buFont typeface="Arial" panose="020B0604020202020204" pitchFamily="34" charset="0"/>
              <a:buChar char="•"/>
            </a:pPr>
            <a:r>
              <a:rPr lang="en-GB" dirty="0"/>
              <a:t>Complete the FREE evaluation, which will score your provision against the 8 Gatsby Benchmarks.</a:t>
            </a:r>
          </a:p>
        </p:txBody>
      </p:sp>
      <p:sp>
        <p:nvSpPr>
          <p:cNvPr id="4" name="Slide Number Placeholder 3">
            <a:extLst>
              <a:ext uri="{FF2B5EF4-FFF2-40B4-BE49-F238E27FC236}">
                <a16:creationId xmlns:a16="http://schemas.microsoft.com/office/drawing/2014/main" id="{1F9786BB-96C3-7FCD-1044-A3BB5A94D36D}"/>
              </a:ext>
            </a:extLst>
          </p:cNvPr>
          <p:cNvSpPr>
            <a:spLocks noGrp="1"/>
          </p:cNvSpPr>
          <p:nvPr>
            <p:ph type="sldNum" sz="quarter" idx="5"/>
          </p:nvPr>
        </p:nvSpPr>
        <p:spPr/>
        <p:txBody>
          <a:bodyPr/>
          <a:lstStyle/>
          <a:p>
            <a:fld id="{333CC93D-DF02-48F0-825F-AA1B0860E8EB}" type="slidenum">
              <a:rPr lang="en-GB" smtClean="0"/>
              <a:t>21</a:t>
            </a:fld>
            <a:endParaRPr lang="en-GB"/>
          </a:p>
        </p:txBody>
      </p:sp>
    </p:spTree>
    <p:extLst>
      <p:ext uri="{BB962C8B-B14F-4D97-AF65-F5344CB8AC3E}">
        <p14:creationId xmlns:p14="http://schemas.microsoft.com/office/powerpoint/2010/main" val="346064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5C116-B38D-EEFF-0F8A-E54E9E703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C23E7-BC11-F34C-7743-7A3967E93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A93A4-3696-8F54-F109-7C4C56A204B5}"/>
              </a:ext>
            </a:extLst>
          </p:cNvPr>
          <p:cNvSpPr>
            <a:spLocks noGrp="1"/>
          </p:cNvSpPr>
          <p:nvPr>
            <p:ph type="body" idx="1"/>
          </p:nvPr>
        </p:nvSpPr>
        <p:spPr/>
        <p:txBody>
          <a:bodyPr/>
          <a:lstStyle/>
          <a:p>
            <a:r>
              <a:rPr lang="en-GB" dirty="0"/>
              <a:t>Nov 2025 provider Ofsted inspection example.</a:t>
            </a:r>
          </a:p>
          <a:p>
            <a:endParaRPr lang="en-GB" dirty="0"/>
          </a:p>
          <a:p>
            <a:r>
              <a:rPr lang="en-GB" dirty="0"/>
              <a:t>We have not seen many new reports but we believe: </a:t>
            </a:r>
          </a:p>
          <a:p>
            <a:endParaRPr lang="en-GB" dirty="0"/>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Ofsted will comment on careers, considering age and context around the learners and apprentices, recognising that an adult apprentice may not require the same careers and personal development support as a younger learner or apprentice. Source: </a:t>
            </a:r>
            <a:r>
              <a:rPr lang="en-GB" dirty="0" err="1">
                <a:latin typeface="Poppins" panose="00000500000000000000" pitchFamily="2" charset="0"/>
                <a:cs typeface="Poppins" panose="00000500000000000000" pitchFamily="2" charset="0"/>
              </a:rPr>
              <a:t>OfstedNews</a:t>
            </a:r>
            <a:r>
              <a:rPr lang="en-GB" dirty="0">
                <a:latin typeface="Poppins" panose="00000500000000000000" pitchFamily="2" charset="0"/>
                <a:cs typeface="Poppins" panose="00000500000000000000" pitchFamily="2" charset="0"/>
              </a:rPr>
              <a:t> You Tube video.</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Other sections may comment on careers such as curriculum and learning and next steps. </a:t>
            </a:r>
          </a:p>
          <a:p>
            <a:endParaRPr lang="en-GB"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Careers provision will strengthen Matrix as previously mentioned. </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EEAC6AD3-641E-B104-0D85-BD377C67F80B}"/>
              </a:ext>
            </a:extLst>
          </p:cNvPr>
          <p:cNvSpPr>
            <a:spLocks noGrp="1"/>
          </p:cNvSpPr>
          <p:nvPr>
            <p:ph type="sldNum" sz="quarter" idx="5"/>
          </p:nvPr>
        </p:nvSpPr>
        <p:spPr/>
        <p:txBody>
          <a:bodyPr/>
          <a:lstStyle/>
          <a:p>
            <a:fld id="{333CC93D-DF02-48F0-825F-AA1B0860E8EB}" type="slidenum">
              <a:rPr lang="en-GB" smtClean="0"/>
              <a:t>22</a:t>
            </a:fld>
            <a:endParaRPr lang="en-GB"/>
          </a:p>
        </p:txBody>
      </p:sp>
    </p:spTree>
    <p:extLst>
      <p:ext uri="{BB962C8B-B14F-4D97-AF65-F5344CB8AC3E}">
        <p14:creationId xmlns:p14="http://schemas.microsoft.com/office/powerpoint/2010/main" val="4197632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Naomi</a:t>
            </a:r>
          </a:p>
          <a:p>
            <a:r>
              <a:rPr lang="en-GB" dirty="0"/>
              <a:t>Tailored to meet your needs, </a:t>
            </a:r>
            <a:r>
              <a:rPr lang="en-GB" dirty="0" err="1"/>
              <a:t>ie</a:t>
            </a:r>
            <a:r>
              <a:rPr lang="en-GB" dirty="0"/>
              <a:t>, CV, LinkedIn, Professionalism.</a:t>
            </a:r>
          </a:p>
          <a:p>
            <a:endParaRPr lang="en-GB" dirty="0"/>
          </a:p>
          <a:p>
            <a:r>
              <a:rPr lang="en-GB" sz="1200" kern="1200" dirty="0">
                <a:solidFill>
                  <a:schemeClr val="tx1"/>
                </a:solidFill>
                <a:effectLst/>
                <a:latin typeface="+mn-lt"/>
                <a:ea typeface="+mn-ea"/>
                <a:cs typeface="+mn-cs"/>
              </a:rPr>
              <a:t>We can mentor new staff too.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333CC93D-DF02-48F0-825F-AA1B0860E8EB}" type="slidenum">
              <a:rPr lang="en-GB" smtClean="0"/>
              <a:t>23</a:t>
            </a:fld>
            <a:endParaRPr lang="en-GB"/>
          </a:p>
        </p:txBody>
      </p:sp>
    </p:spTree>
    <p:extLst>
      <p:ext uri="{BB962C8B-B14F-4D97-AF65-F5344CB8AC3E}">
        <p14:creationId xmlns:p14="http://schemas.microsoft.com/office/powerpoint/2010/main" val="4245829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F5FDA-F526-ADD5-6A60-0E97F4110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4808-9EFD-44B4-5511-FFDE8A7F4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3D098F-0E23-BEDC-7450-CF38897FC5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enables us to map activities to a framework to give learners the career management skills for the future.</a:t>
            </a:r>
          </a:p>
          <a:p>
            <a:endParaRPr lang="en-GB" dirty="0"/>
          </a:p>
        </p:txBody>
      </p:sp>
      <p:sp>
        <p:nvSpPr>
          <p:cNvPr id="4" name="Slide Number Placeholder 3">
            <a:extLst>
              <a:ext uri="{FF2B5EF4-FFF2-40B4-BE49-F238E27FC236}">
                <a16:creationId xmlns:a16="http://schemas.microsoft.com/office/drawing/2014/main" id="{08716539-42DC-6E5A-A2DF-D43A70F4EF67}"/>
              </a:ext>
            </a:extLst>
          </p:cNvPr>
          <p:cNvSpPr>
            <a:spLocks noGrp="1"/>
          </p:cNvSpPr>
          <p:nvPr>
            <p:ph type="sldNum" sz="quarter" idx="5"/>
          </p:nvPr>
        </p:nvSpPr>
        <p:spPr/>
        <p:txBody>
          <a:bodyPr/>
          <a:lstStyle/>
          <a:p>
            <a:fld id="{333CC93D-DF02-48F0-825F-AA1B0860E8EB}" type="slidenum">
              <a:rPr lang="en-GB" smtClean="0"/>
              <a:t>24</a:t>
            </a:fld>
            <a:endParaRPr lang="en-GB"/>
          </a:p>
        </p:txBody>
      </p:sp>
    </p:spTree>
    <p:extLst>
      <p:ext uri="{BB962C8B-B14F-4D97-AF65-F5344CB8AC3E}">
        <p14:creationId xmlns:p14="http://schemas.microsoft.com/office/powerpoint/2010/main" val="2818148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9388-FE1A-51EA-D719-00B3429AE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EA098-2AAC-6B37-7AA1-36072E465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DDAD3-C055-4DED-8CBD-7567AE0C20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a:t>
            </a:r>
          </a:p>
          <a:p>
            <a:r>
              <a:rPr lang="en-GB" dirty="0"/>
              <a:t>Buy in support. Train an existing member of staff. We can help support you with either option, even mentoring your trainee until they are up and running. </a:t>
            </a:r>
          </a:p>
        </p:txBody>
      </p:sp>
      <p:sp>
        <p:nvSpPr>
          <p:cNvPr id="4" name="Slide Number Placeholder 3">
            <a:extLst>
              <a:ext uri="{FF2B5EF4-FFF2-40B4-BE49-F238E27FC236}">
                <a16:creationId xmlns:a16="http://schemas.microsoft.com/office/drawing/2014/main" id="{0990244E-3A7D-35E0-27BB-FF489E2AA318}"/>
              </a:ext>
            </a:extLst>
          </p:cNvPr>
          <p:cNvSpPr>
            <a:spLocks noGrp="1"/>
          </p:cNvSpPr>
          <p:nvPr>
            <p:ph type="sldNum" sz="quarter" idx="5"/>
          </p:nvPr>
        </p:nvSpPr>
        <p:spPr/>
        <p:txBody>
          <a:bodyPr/>
          <a:lstStyle/>
          <a:p>
            <a:fld id="{333CC93D-DF02-48F0-825F-AA1B0860E8EB}" type="slidenum">
              <a:rPr lang="en-GB" smtClean="0"/>
              <a:t>25</a:t>
            </a:fld>
            <a:endParaRPr lang="en-GB"/>
          </a:p>
        </p:txBody>
      </p:sp>
    </p:spTree>
    <p:extLst>
      <p:ext uri="{BB962C8B-B14F-4D97-AF65-F5344CB8AC3E}">
        <p14:creationId xmlns:p14="http://schemas.microsoft.com/office/powerpoint/2010/main" val="2682815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2329D-2E83-2B2D-4E81-5288131C6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DAEBB-CD30-2791-6390-91BE6A6BD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F4D68-8119-9450-B1B7-08E58E953691}"/>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Naomi</a:t>
            </a:r>
          </a:p>
          <a:p>
            <a:r>
              <a:rPr lang="en-GB" sz="1200" kern="1200" dirty="0">
                <a:solidFill>
                  <a:schemeClr val="tx1"/>
                </a:solidFill>
                <a:effectLst/>
                <a:latin typeface="+mn-lt"/>
                <a:ea typeface="+mn-ea"/>
                <a:cs typeface="+mn-cs"/>
              </a:rPr>
              <a:t>Parents/carers and young people need support to interpret and make use of the information. </a:t>
            </a:r>
          </a:p>
        </p:txBody>
      </p:sp>
      <p:sp>
        <p:nvSpPr>
          <p:cNvPr id="4" name="Slide Number Placeholder 3">
            <a:extLst>
              <a:ext uri="{FF2B5EF4-FFF2-40B4-BE49-F238E27FC236}">
                <a16:creationId xmlns:a16="http://schemas.microsoft.com/office/drawing/2014/main" id="{D286412A-6F04-E551-94CC-C15211FC21DF}"/>
              </a:ext>
            </a:extLst>
          </p:cNvPr>
          <p:cNvSpPr>
            <a:spLocks noGrp="1"/>
          </p:cNvSpPr>
          <p:nvPr>
            <p:ph type="sldNum" sz="quarter" idx="5"/>
          </p:nvPr>
        </p:nvSpPr>
        <p:spPr/>
        <p:txBody>
          <a:bodyPr/>
          <a:lstStyle/>
          <a:p>
            <a:fld id="{333CC93D-DF02-48F0-825F-AA1B0860E8EB}" type="slidenum">
              <a:rPr lang="en-GB" smtClean="0"/>
              <a:t>26</a:t>
            </a:fld>
            <a:endParaRPr lang="en-GB"/>
          </a:p>
        </p:txBody>
      </p:sp>
    </p:spTree>
    <p:extLst>
      <p:ext uri="{BB962C8B-B14F-4D97-AF65-F5344CB8AC3E}">
        <p14:creationId xmlns:p14="http://schemas.microsoft.com/office/powerpoint/2010/main" val="1983510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1D5E-53D9-7421-5967-6C325BF8E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ED83E-22E1-0896-E7BA-A7A531ABC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61C34-7B42-E5E6-F7C4-F60CEAECA75A}"/>
              </a:ext>
            </a:extLst>
          </p:cNvPr>
          <p:cNvSpPr>
            <a:spLocks noGrp="1"/>
          </p:cNvSpPr>
          <p:nvPr>
            <p:ph type="body" idx="1"/>
          </p:nvPr>
        </p:nvSpPr>
        <p:spPr/>
        <p:txBody>
          <a:bodyPr/>
          <a:lstStyle/>
          <a:p>
            <a:r>
              <a:rPr lang="en-GB" dirty="0"/>
              <a:t>Parents/carers and young people.</a:t>
            </a:r>
          </a:p>
        </p:txBody>
      </p:sp>
      <p:sp>
        <p:nvSpPr>
          <p:cNvPr id="4" name="Slide Number Placeholder 3">
            <a:extLst>
              <a:ext uri="{FF2B5EF4-FFF2-40B4-BE49-F238E27FC236}">
                <a16:creationId xmlns:a16="http://schemas.microsoft.com/office/drawing/2014/main" id="{8DAB2A3E-2332-CCCE-3E79-10A979B2EA67}"/>
              </a:ext>
            </a:extLst>
          </p:cNvPr>
          <p:cNvSpPr>
            <a:spLocks noGrp="1"/>
          </p:cNvSpPr>
          <p:nvPr>
            <p:ph type="sldNum" sz="quarter" idx="5"/>
          </p:nvPr>
        </p:nvSpPr>
        <p:spPr/>
        <p:txBody>
          <a:bodyPr/>
          <a:lstStyle/>
          <a:p>
            <a:fld id="{333CC93D-DF02-48F0-825F-AA1B0860E8EB}" type="slidenum">
              <a:rPr lang="en-GB" smtClean="0"/>
              <a:t>27</a:t>
            </a:fld>
            <a:endParaRPr lang="en-GB"/>
          </a:p>
        </p:txBody>
      </p:sp>
    </p:spTree>
    <p:extLst>
      <p:ext uri="{BB962C8B-B14F-4D97-AF65-F5344CB8AC3E}">
        <p14:creationId xmlns:p14="http://schemas.microsoft.com/office/powerpoint/2010/main" val="764470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AA961-9426-8D31-510A-9F586BFE8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64D9B-083D-FF38-A2FE-0898ABA86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DD8E3-D6CE-C94A-9652-3ADA3D84D7A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D08B5F-B27C-8A5D-DAF3-C611C41AE6F5}"/>
              </a:ext>
            </a:extLst>
          </p:cNvPr>
          <p:cNvSpPr>
            <a:spLocks noGrp="1"/>
          </p:cNvSpPr>
          <p:nvPr>
            <p:ph type="sldNum" sz="quarter" idx="5"/>
          </p:nvPr>
        </p:nvSpPr>
        <p:spPr/>
        <p:txBody>
          <a:bodyPr/>
          <a:lstStyle/>
          <a:p>
            <a:fld id="{333CC93D-DF02-48F0-825F-AA1B0860E8EB}" type="slidenum">
              <a:rPr lang="en-GB" smtClean="0"/>
              <a:t>28</a:t>
            </a:fld>
            <a:endParaRPr lang="en-GB"/>
          </a:p>
        </p:txBody>
      </p:sp>
    </p:spTree>
    <p:extLst>
      <p:ext uri="{BB962C8B-B14F-4D97-AF65-F5344CB8AC3E}">
        <p14:creationId xmlns:p14="http://schemas.microsoft.com/office/powerpoint/2010/main" val="1271213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7A1CD-24DB-BD31-74BB-80FE77A66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05E73-AEEA-E8B1-1C82-4371C1786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CAD4C-7C17-1793-DDD7-0E178DCBF6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C1CCBF-85C8-7194-4121-A4B5D48C4C12}"/>
              </a:ext>
            </a:extLst>
          </p:cNvPr>
          <p:cNvSpPr>
            <a:spLocks noGrp="1"/>
          </p:cNvSpPr>
          <p:nvPr>
            <p:ph type="sldNum" sz="quarter" idx="5"/>
          </p:nvPr>
        </p:nvSpPr>
        <p:spPr/>
        <p:txBody>
          <a:bodyPr/>
          <a:lstStyle/>
          <a:p>
            <a:fld id="{333CC93D-DF02-48F0-825F-AA1B0860E8EB}" type="slidenum">
              <a:rPr lang="en-GB" smtClean="0"/>
              <a:t>29</a:t>
            </a:fld>
            <a:endParaRPr lang="en-GB"/>
          </a:p>
        </p:txBody>
      </p:sp>
    </p:spTree>
    <p:extLst>
      <p:ext uri="{BB962C8B-B14F-4D97-AF65-F5344CB8AC3E}">
        <p14:creationId xmlns:p14="http://schemas.microsoft.com/office/powerpoint/2010/main" val="199480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F9742-2FD1-0415-EDFA-54C8C15BC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92DB9-03B3-201D-4AE8-4CA300CE6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72066-C12E-20D1-1635-21744B1C4EC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Naomi</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What do YOU think Careers Guidance means? Either unmute or add in the chat….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Defined by DfE as ‘quote’…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From Sept 2025, ITPs with learners aged 18, or up to 25 with EHCPs are now in scope, bringing them in line with schools and colleges. This ensures a consistent experience for a young person, wherever they study.</a:t>
            </a:r>
          </a:p>
          <a:p>
            <a:endParaRPr lang="en-GB" dirty="0"/>
          </a:p>
        </p:txBody>
      </p:sp>
      <p:sp>
        <p:nvSpPr>
          <p:cNvPr id="4" name="Slide Number Placeholder 3">
            <a:extLst>
              <a:ext uri="{FF2B5EF4-FFF2-40B4-BE49-F238E27FC236}">
                <a16:creationId xmlns:a16="http://schemas.microsoft.com/office/drawing/2014/main" id="{B155855E-7C4B-C287-397A-A8B7F0D03D44}"/>
              </a:ext>
            </a:extLst>
          </p:cNvPr>
          <p:cNvSpPr>
            <a:spLocks noGrp="1"/>
          </p:cNvSpPr>
          <p:nvPr>
            <p:ph type="sldNum" sz="quarter" idx="5"/>
          </p:nvPr>
        </p:nvSpPr>
        <p:spPr/>
        <p:txBody>
          <a:bodyPr/>
          <a:lstStyle/>
          <a:p>
            <a:fld id="{333CC93D-DF02-48F0-825F-AA1B0860E8EB}" type="slidenum">
              <a:rPr lang="en-GB" smtClean="0"/>
              <a:t>3</a:t>
            </a:fld>
            <a:endParaRPr lang="en-GB"/>
          </a:p>
        </p:txBody>
      </p:sp>
    </p:spTree>
    <p:extLst>
      <p:ext uri="{BB962C8B-B14F-4D97-AF65-F5344CB8AC3E}">
        <p14:creationId xmlns:p14="http://schemas.microsoft.com/office/powerpoint/2010/main" val="2303175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FDF9-F3D4-2EA6-99EE-666279858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3F8B1-BD31-FC6F-024C-EFCDDB494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6BEE9-8B46-209E-68D9-449BBBD29294}"/>
              </a:ext>
            </a:extLst>
          </p:cNvPr>
          <p:cNvSpPr>
            <a:spLocks noGrp="1"/>
          </p:cNvSpPr>
          <p:nvPr>
            <p:ph type="body" idx="1"/>
          </p:nvPr>
        </p:nvSpPr>
        <p:spPr/>
        <p:txBody>
          <a:bodyPr/>
          <a:lstStyle/>
          <a:p>
            <a:r>
              <a:rPr lang="en-GB" dirty="0"/>
              <a:t>Sal</a:t>
            </a:r>
          </a:p>
        </p:txBody>
      </p:sp>
      <p:sp>
        <p:nvSpPr>
          <p:cNvPr id="4" name="Slide Number Placeholder 3">
            <a:extLst>
              <a:ext uri="{FF2B5EF4-FFF2-40B4-BE49-F238E27FC236}">
                <a16:creationId xmlns:a16="http://schemas.microsoft.com/office/drawing/2014/main" id="{BDC2C75B-9D15-49E9-4A88-E00826DC2B10}"/>
              </a:ext>
            </a:extLst>
          </p:cNvPr>
          <p:cNvSpPr>
            <a:spLocks noGrp="1"/>
          </p:cNvSpPr>
          <p:nvPr>
            <p:ph type="sldNum" sz="quarter" idx="5"/>
          </p:nvPr>
        </p:nvSpPr>
        <p:spPr/>
        <p:txBody>
          <a:bodyPr/>
          <a:lstStyle/>
          <a:p>
            <a:fld id="{333CC93D-DF02-48F0-825F-AA1B0860E8EB}" type="slidenum">
              <a:rPr lang="en-GB" smtClean="0"/>
              <a:t>30</a:t>
            </a:fld>
            <a:endParaRPr lang="en-GB"/>
          </a:p>
        </p:txBody>
      </p:sp>
    </p:spTree>
    <p:extLst>
      <p:ext uri="{BB962C8B-B14F-4D97-AF65-F5344CB8AC3E}">
        <p14:creationId xmlns:p14="http://schemas.microsoft.com/office/powerpoint/2010/main" val="670368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E60B0-0649-B9FF-A43D-22236F2BB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F6199-BBA2-9EBF-257E-C3323DD92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95BA54-BAF9-E525-A82A-9862396EE857}"/>
              </a:ext>
            </a:extLst>
          </p:cNvPr>
          <p:cNvSpPr>
            <a:spLocks noGrp="1"/>
          </p:cNvSpPr>
          <p:nvPr>
            <p:ph type="body" idx="1"/>
          </p:nvPr>
        </p:nvSpPr>
        <p:spPr/>
        <p:txBody>
          <a:bodyPr/>
          <a:lstStyle/>
          <a:p>
            <a:r>
              <a:rPr lang="en-GB" b="0" dirty="0"/>
              <a:t>Sal</a:t>
            </a:r>
          </a:p>
          <a:p>
            <a:r>
              <a:rPr lang="en-GB" sz="1200" kern="1200" dirty="0">
                <a:solidFill>
                  <a:schemeClr val="tx1"/>
                </a:solidFill>
                <a:effectLst/>
                <a:latin typeface="+mn-lt"/>
                <a:ea typeface="+mn-ea"/>
                <a:cs typeface="+mn-cs"/>
              </a:rPr>
              <a:t>Free training is available for staff.</a:t>
            </a:r>
          </a:p>
          <a:p>
            <a:r>
              <a:rPr lang="en-GB" sz="1200" kern="1200" dirty="0">
                <a:solidFill>
                  <a:schemeClr val="tx1"/>
                </a:solidFill>
                <a:effectLst/>
                <a:latin typeface="+mn-lt"/>
                <a:ea typeface="+mn-ea"/>
                <a:cs typeface="+mn-cs"/>
              </a:rPr>
              <a:t>CPD that may be helpful in building confidence with career conversations. </a:t>
            </a:r>
          </a:p>
          <a:p>
            <a:r>
              <a:rPr lang="en-GB" sz="1200" kern="1200" dirty="0">
                <a:solidFill>
                  <a:schemeClr val="tx1"/>
                </a:solidFill>
                <a:effectLst/>
                <a:latin typeface="+mn-lt"/>
                <a:ea typeface="+mn-ea"/>
                <a:cs typeface="+mn-cs"/>
              </a:rPr>
              <a:t>Understanding Pathways and Careers in the Curriculum Awareness training – it’s free. </a:t>
            </a:r>
          </a:p>
          <a:p>
            <a:r>
              <a:rPr lang="en-GB" sz="1200" kern="1200" dirty="0">
                <a:solidFill>
                  <a:schemeClr val="tx1"/>
                </a:solidFill>
                <a:effectLst/>
                <a:latin typeface="+mn-lt"/>
                <a:ea typeface="+mn-ea"/>
                <a:cs typeface="+mn-cs"/>
              </a:rPr>
              <a:t>https://www.careersandenterprise.co.uk/media/oq0bqhmp/careers_in_the_curriculum_report_what_works.pdf </a:t>
            </a:r>
          </a:p>
          <a:p>
            <a:r>
              <a:rPr lang="en-GB" sz="1200" kern="1200" dirty="0">
                <a:solidFill>
                  <a:schemeClr val="tx1"/>
                </a:solidFill>
                <a:effectLst/>
                <a:latin typeface="+mn-lt"/>
                <a:ea typeface="+mn-ea"/>
                <a:cs typeface="+mn-cs"/>
              </a:rPr>
              <a:t>https://resources.careersandenterprise.co.uk/teacher-resources </a:t>
            </a:r>
          </a:p>
          <a:p>
            <a:r>
              <a:rPr lang="en-GB" sz="1200" kern="1200" dirty="0">
                <a:solidFill>
                  <a:schemeClr val="tx1"/>
                </a:solidFill>
                <a:effectLst/>
                <a:latin typeface="+mn-lt"/>
                <a:ea typeface="+mn-ea"/>
                <a:cs typeface="+mn-cs"/>
              </a:rPr>
              <a:t> Plus Wider Education Workforce Careers Conversations training on CEC website, very school focused but still useful for support staff. </a:t>
            </a:r>
          </a:p>
          <a:p>
            <a:endParaRPr lang="en-GB" b="0" dirty="0"/>
          </a:p>
          <a:p>
            <a:endParaRPr lang="en-GB" dirty="0"/>
          </a:p>
        </p:txBody>
      </p:sp>
      <p:sp>
        <p:nvSpPr>
          <p:cNvPr id="4" name="Slide Number Placeholder 3">
            <a:extLst>
              <a:ext uri="{FF2B5EF4-FFF2-40B4-BE49-F238E27FC236}">
                <a16:creationId xmlns:a16="http://schemas.microsoft.com/office/drawing/2014/main" id="{4498F94D-7D64-BFEC-4DD1-AEBEB8CD3766}"/>
              </a:ext>
            </a:extLst>
          </p:cNvPr>
          <p:cNvSpPr>
            <a:spLocks noGrp="1"/>
          </p:cNvSpPr>
          <p:nvPr>
            <p:ph type="sldNum" sz="quarter" idx="5"/>
          </p:nvPr>
        </p:nvSpPr>
        <p:spPr/>
        <p:txBody>
          <a:bodyPr/>
          <a:lstStyle/>
          <a:p>
            <a:fld id="{333CC93D-DF02-48F0-825F-AA1B0860E8EB}" type="slidenum">
              <a:rPr lang="en-GB" smtClean="0"/>
              <a:t>31</a:t>
            </a:fld>
            <a:endParaRPr lang="en-GB"/>
          </a:p>
        </p:txBody>
      </p:sp>
    </p:spTree>
    <p:extLst>
      <p:ext uri="{BB962C8B-B14F-4D97-AF65-F5344CB8AC3E}">
        <p14:creationId xmlns:p14="http://schemas.microsoft.com/office/powerpoint/2010/main" val="251106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1E0C-4225-5E83-7F59-638EBA886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61720-7B3A-937E-E8B4-4A7AF64D7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E8F64-F421-1AF6-0AD5-116B75E6BA07}"/>
              </a:ext>
            </a:extLst>
          </p:cNvPr>
          <p:cNvSpPr>
            <a:spLocks noGrp="1"/>
          </p:cNvSpPr>
          <p:nvPr>
            <p:ph type="body" idx="1"/>
          </p:nvPr>
        </p:nvSpPr>
        <p:spPr/>
        <p:txBody>
          <a:bodyPr/>
          <a:lstStyle/>
          <a:p>
            <a:r>
              <a:rPr lang="en-GB" dirty="0"/>
              <a:t>Sal</a:t>
            </a:r>
          </a:p>
        </p:txBody>
      </p:sp>
      <p:sp>
        <p:nvSpPr>
          <p:cNvPr id="4" name="Slide Number Placeholder 3">
            <a:extLst>
              <a:ext uri="{FF2B5EF4-FFF2-40B4-BE49-F238E27FC236}">
                <a16:creationId xmlns:a16="http://schemas.microsoft.com/office/drawing/2014/main" id="{7055B28D-CAD8-0FDD-98D1-F868333A5916}"/>
              </a:ext>
            </a:extLst>
          </p:cNvPr>
          <p:cNvSpPr>
            <a:spLocks noGrp="1"/>
          </p:cNvSpPr>
          <p:nvPr>
            <p:ph type="sldNum" sz="quarter" idx="5"/>
          </p:nvPr>
        </p:nvSpPr>
        <p:spPr/>
        <p:txBody>
          <a:bodyPr/>
          <a:lstStyle/>
          <a:p>
            <a:fld id="{333CC93D-DF02-48F0-825F-AA1B0860E8EB}" type="slidenum">
              <a:rPr lang="en-GB" smtClean="0"/>
              <a:t>32</a:t>
            </a:fld>
            <a:endParaRPr lang="en-GB"/>
          </a:p>
        </p:txBody>
      </p:sp>
    </p:spTree>
    <p:extLst>
      <p:ext uri="{BB962C8B-B14F-4D97-AF65-F5344CB8AC3E}">
        <p14:creationId xmlns:p14="http://schemas.microsoft.com/office/powerpoint/2010/main" val="1948041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92731-D2FA-81FC-2CA4-9B849DB69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ECFE8-E5A4-7318-76AE-FBCF59F55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018F9-6504-3AEA-1DC2-CB9E65015560}"/>
              </a:ext>
            </a:extLst>
          </p:cNvPr>
          <p:cNvSpPr>
            <a:spLocks noGrp="1"/>
          </p:cNvSpPr>
          <p:nvPr>
            <p:ph type="body" idx="1"/>
          </p:nvPr>
        </p:nvSpPr>
        <p:spPr/>
        <p:txBody>
          <a:bodyPr/>
          <a:lstStyle/>
          <a:p>
            <a:r>
              <a:rPr lang="en-GB" dirty="0"/>
              <a:t>Sal</a:t>
            </a:r>
          </a:p>
          <a:p>
            <a:r>
              <a:rPr lang="en-GB" dirty="0"/>
              <a:t>What will you do?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a school example of what they are doing.</a:t>
            </a:r>
          </a:p>
          <a:p>
            <a:endParaRPr lang="en-GB" dirty="0"/>
          </a:p>
        </p:txBody>
      </p:sp>
      <p:sp>
        <p:nvSpPr>
          <p:cNvPr id="4" name="Slide Number Placeholder 3">
            <a:extLst>
              <a:ext uri="{FF2B5EF4-FFF2-40B4-BE49-F238E27FC236}">
                <a16:creationId xmlns:a16="http://schemas.microsoft.com/office/drawing/2014/main" id="{0301FCEB-0A28-1FFA-279B-B8AA5419D93A}"/>
              </a:ext>
            </a:extLst>
          </p:cNvPr>
          <p:cNvSpPr>
            <a:spLocks noGrp="1"/>
          </p:cNvSpPr>
          <p:nvPr>
            <p:ph type="sldNum" sz="quarter" idx="5"/>
          </p:nvPr>
        </p:nvSpPr>
        <p:spPr/>
        <p:txBody>
          <a:bodyPr/>
          <a:lstStyle/>
          <a:p>
            <a:fld id="{333CC93D-DF02-48F0-825F-AA1B0860E8EB}" type="slidenum">
              <a:rPr lang="en-GB" smtClean="0"/>
              <a:t>33</a:t>
            </a:fld>
            <a:endParaRPr lang="en-GB"/>
          </a:p>
        </p:txBody>
      </p:sp>
    </p:spTree>
    <p:extLst>
      <p:ext uri="{BB962C8B-B14F-4D97-AF65-F5344CB8AC3E}">
        <p14:creationId xmlns:p14="http://schemas.microsoft.com/office/powerpoint/2010/main" val="158853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Sal</a:t>
            </a:r>
          </a:p>
          <a:p>
            <a:r>
              <a:rPr lang="en-GB" sz="1200" kern="1200" dirty="0">
                <a:solidFill>
                  <a:schemeClr val="tx1"/>
                </a:solidFill>
                <a:effectLst/>
                <a:latin typeface="+mn-lt"/>
                <a:ea typeface="+mn-ea"/>
                <a:cs typeface="+mn-cs"/>
              </a:rPr>
              <a:t>Post 16 available, also SEND version. An example of measuring impact.</a:t>
            </a:r>
          </a:p>
          <a:p>
            <a:r>
              <a:rPr lang="en-GB" sz="1200" kern="1200" dirty="0">
                <a:solidFill>
                  <a:schemeClr val="tx1"/>
                </a:solidFill>
                <a:effectLst/>
                <a:latin typeface="+mn-lt"/>
                <a:ea typeface="+mn-ea"/>
                <a:cs typeface="+mn-cs"/>
              </a:rPr>
              <a:t>Feedback forms after group workshops and 1:1s.</a:t>
            </a:r>
          </a:p>
          <a:p>
            <a:endParaRPr lang="en-GB" dirty="0"/>
          </a:p>
        </p:txBody>
      </p:sp>
      <p:sp>
        <p:nvSpPr>
          <p:cNvPr id="4" name="Slide Number Placeholder 3"/>
          <p:cNvSpPr>
            <a:spLocks noGrp="1"/>
          </p:cNvSpPr>
          <p:nvPr>
            <p:ph type="sldNum" sz="quarter" idx="5"/>
          </p:nvPr>
        </p:nvSpPr>
        <p:spPr/>
        <p:txBody>
          <a:bodyPr/>
          <a:lstStyle/>
          <a:p>
            <a:fld id="{333CC93D-DF02-48F0-825F-AA1B0860E8EB}" type="slidenum">
              <a:rPr lang="en-GB" smtClean="0"/>
              <a:t>34</a:t>
            </a:fld>
            <a:endParaRPr lang="en-GB"/>
          </a:p>
        </p:txBody>
      </p:sp>
    </p:spTree>
    <p:extLst>
      <p:ext uri="{BB962C8B-B14F-4D97-AF65-F5344CB8AC3E}">
        <p14:creationId xmlns:p14="http://schemas.microsoft.com/office/powerpoint/2010/main" val="3646637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39C3C-CBBF-85C7-BBA3-D68D8BBC8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072B8-4E36-012C-0FFC-6A286D3D0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68970-2799-0D0D-499E-A704C475859A}"/>
              </a:ext>
            </a:extLst>
          </p:cNvPr>
          <p:cNvSpPr>
            <a:spLocks noGrp="1"/>
          </p:cNvSpPr>
          <p:nvPr>
            <p:ph type="body" idx="1"/>
          </p:nvPr>
        </p:nvSpPr>
        <p:spPr/>
        <p:txBody>
          <a:bodyPr/>
          <a:lstStyle/>
          <a:p>
            <a:r>
              <a:rPr lang="en-GB" dirty="0"/>
              <a:t>Sal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may also publish a careers policy to sit alongside the programme or include the programme/provision inside the policy. Good practice for ITPs is PAL/Baker Clause. </a:t>
            </a:r>
          </a:p>
          <a:p>
            <a:endParaRPr lang="en-GB" dirty="0"/>
          </a:p>
        </p:txBody>
      </p:sp>
      <p:sp>
        <p:nvSpPr>
          <p:cNvPr id="4" name="Slide Number Placeholder 3">
            <a:extLst>
              <a:ext uri="{FF2B5EF4-FFF2-40B4-BE49-F238E27FC236}">
                <a16:creationId xmlns:a16="http://schemas.microsoft.com/office/drawing/2014/main" id="{F957CFC5-6733-4D2B-A52D-9BB7EA88644E}"/>
              </a:ext>
            </a:extLst>
          </p:cNvPr>
          <p:cNvSpPr>
            <a:spLocks noGrp="1"/>
          </p:cNvSpPr>
          <p:nvPr>
            <p:ph type="sldNum" sz="quarter" idx="5"/>
          </p:nvPr>
        </p:nvSpPr>
        <p:spPr/>
        <p:txBody>
          <a:bodyPr/>
          <a:lstStyle/>
          <a:p>
            <a:fld id="{333CC93D-DF02-48F0-825F-AA1B0860E8EB}" type="slidenum">
              <a:rPr lang="en-GB" smtClean="0"/>
              <a:t>35</a:t>
            </a:fld>
            <a:endParaRPr lang="en-GB"/>
          </a:p>
        </p:txBody>
      </p:sp>
    </p:spTree>
    <p:extLst>
      <p:ext uri="{BB962C8B-B14F-4D97-AF65-F5344CB8AC3E}">
        <p14:creationId xmlns:p14="http://schemas.microsoft.com/office/powerpoint/2010/main" val="2167483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7FCE6-476F-D1C2-13DF-C139F8F3B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5DC3D-E108-0D80-357B-70F5B5E27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1BC4D-C386-5C85-D359-9B1D7A37A90F}"/>
              </a:ext>
            </a:extLst>
          </p:cNvPr>
          <p:cNvSpPr>
            <a:spLocks noGrp="1"/>
          </p:cNvSpPr>
          <p:nvPr>
            <p:ph type="body" idx="1"/>
          </p:nvPr>
        </p:nvSpPr>
        <p:spPr/>
        <p:txBody>
          <a:bodyPr/>
          <a:lstStyle/>
          <a:p>
            <a:r>
              <a:rPr lang="en-GB" dirty="0"/>
              <a:t>Visual that can be used</a:t>
            </a:r>
          </a:p>
        </p:txBody>
      </p:sp>
      <p:sp>
        <p:nvSpPr>
          <p:cNvPr id="4" name="Slide Number Placeholder 3">
            <a:extLst>
              <a:ext uri="{FF2B5EF4-FFF2-40B4-BE49-F238E27FC236}">
                <a16:creationId xmlns:a16="http://schemas.microsoft.com/office/drawing/2014/main" id="{F0CF16F4-BB69-C08C-92C3-5F3707541D62}"/>
              </a:ext>
            </a:extLst>
          </p:cNvPr>
          <p:cNvSpPr>
            <a:spLocks noGrp="1"/>
          </p:cNvSpPr>
          <p:nvPr>
            <p:ph type="sldNum" sz="quarter" idx="5"/>
          </p:nvPr>
        </p:nvSpPr>
        <p:spPr/>
        <p:txBody>
          <a:bodyPr/>
          <a:lstStyle/>
          <a:p>
            <a:fld id="{333CC93D-DF02-48F0-825F-AA1B0860E8EB}" type="slidenum">
              <a:rPr lang="en-GB" smtClean="0"/>
              <a:t>36</a:t>
            </a:fld>
            <a:endParaRPr lang="en-GB"/>
          </a:p>
        </p:txBody>
      </p:sp>
    </p:spTree>
    <p:extLst>
      <p:ext uri="{BB962C8B-B14F-4D97-AF65-F5344CB8AC3E}">
        <p14:creationId xmlns:p14="http://schemas.microsoft.com/office/powerpoint/2010/main" val="433471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9358F-C207-1280-155A-463527DF2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084E6-8C5F-3215-948F-AC8EE3D96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A0600-962D-2315-0493-628EC6C61B39}"/>
              </a:ext>
            </a:extLst>
          </p:cNvPr>
          <p:cNvSpPr>
            <a:spLocks noGrp="1"/>
          </p:cNvSpPr>
          <p:nvPr>
            <p:ph type="body" idx="1"/>
          </p:nvPr>
        </p:nvSpPr>
        <p:spPr/>
        <p:txBody>
          <a:bodyPr/>
          <a:lstStyle/>
          <a:p>
            <a:r>
              <a:rPr lang="en-GB" dirty="0"/>
              <a:t>Some settings use this visual template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Talk about a few of the examples….for Y12, university, higher and degree apprenticeships, 1:1 meetings. Technical pathways…</a:t>
            </a:r>
          </a:p>
          <a:p>
            <a:endParaRPr lang="en-GB" dirty="0"/>
          </a:p>
        </p:txBody>
      </p:sp>
      <p:sp>
        <p:nvSpPr>
          <p:cNvPr id="4" name="Slide Number Placeholder 3">
            <a:extLst>
              <a:ext uri="{FF2B5EF4-FFF2-40B4-BE49-F238E27FC236}">
                <a16:creationId xmlns:a16="http://schemas.microsoft.com/office/drawing/2014/main" id="{2CA98FF1-90EE-77CB-9CD2-4010CBADC118}"/>
              </a:ext>
            </a:extLst>
          </p:cNvPr>
          <p:cNvSpPr>
            <a:spLocks noGrp="1"/>
          </p:cNvSpPr>
          <p:nvPr>
            <p:ph type="sldNum" sz="quarter" idx="5"/>
          </p:nvPr>
        </p:nvSpPr>
        <p:spPr/>
        <p:txBody>
          <a:bodyPr/>
          <a:lstStyle/>
          <a:p>
            <a:fld id="{333CC93D-DF02-48F0-825F-AA1B0860E8EB}" type="slidenum">
              <a:rPr lang="en-GB" smtClean="0"/>
              <a:t>37</a:t>
            </a:fld>
            <a:endParaRPr lang="en-GB"/>
          </a:p>
        </p:txBody>
      </p:sp>
    </p:spTree>
    <p:extLst>
      <p:ext uri="{BB962C8B-B14F-4D97-AF65-F5344CB8AC3E}">
        <p14:creationId xmlns:p14="http://schemas.microsoft.com/office/powerpoint/2010/main" val="4006319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50000"/>
              </a:lnSpc>
              <a:buFont typeface="Arial" panose="020B0604020202020204" pitchFamily="34" charset="0"/>
              <a:buChar char="•"/>
            </a:pPr>
            <a:r>
              <a:rPr lang="en-GB" dirty="0"/>
              <a:t>Naomi</a:t>
            </a:r>
          </a:p>
          <a:p>
            <a:pPr marL="171450" indent="-171450" algn="l">
              <a:lnSpc>
                <a:spcPct val="150000"/>
              </a:lnSpc>
              <a:buFont typeface="Arial" panose="020B0604020202020204" pitchFamily="34" charset="0"/>
              <a:buChar char="•"/>
            </a:pPr>
            <a:r>
              <a:rPr lang="en-GB" dirty="0"/>
              <a:t>Email for us to send your free checklist. </a:t>
            </a:r>
          </a:p>
          <a:p>
            <a:pPr marL="171450" indent="-171450" algn="l">
              <a:lnSpc>
                <a:spcPct val="150000"/>
              </a:lnSpc>
              <a:buFont typeface="Arial" panose="020B0604020202020204" pitchFamily="34" charset="0"/>
              <a:buChar char="•"/>
            </a:pPr>
            <a:r>
              <a:rPr lang="en-GB" dirty="0"/>
              <a:t>It’s in order of priority.</a:t>
            </a:r>
          </a:p>
          <a:p>
            <a:pPr marL="171450" indent="-171450" algn="l">
              <a:lnSpc>
                <a:spcPct val="150000"/>
              </a:lnSpc>
              <a:buFont typeface="Arial" panose="020B0604020202020204" pitchFamily="34" charset="0"/>
              <a:buChar char="•"/>
            </a:pPr>
            <a:r>
              <a:rPr lang="en-GB" dirty="0"/>
              <a:t>Some extra nuggets to make your careers guidance stand out!</a:t>
            </a:r>
          </a:p>
        </p:txBody>
      </p:sp>
      <p:sp>
        <p:nvSpPr>
          <p:cNvPr id="4" name="Slide Number Placeholder 3"/>
          <p:cNvSpPr>
            <a:spLocks noGrp="1"/>
          </p:cNvSpPr>
          <p:nvPr>
            <p:ph type="sldNum" sz="quarter" idx="5"/>
          </p:nvPr>
        </p:nvSpPr>
        <p:spPr/>
        <p:txBody>
          <a:bodyPr/>
          <a:lstStyle/>
          <a:p>
            <a:fld id="{333CC93D-DF02-48F0-825F-AA1B0860E8EB}" type="slidenum">
              <a:rPr lang="en-GB" smtClean="0"/>
              <a:t>38</a:t>
            </a:fld>
            <a:endParaRPr lang="en-GB"/>
          </a:p>
        </p:txBody>
      </p:sp>
    </p:spTree>
    <p:extLst>
      <p:ext uri="{BB962C8B-B14F-4D97-AF65-F5344CB8AC3E}">
        <p14:creationId xmlns:p14="http://schemas.microsoft.com/office/powerpoint/2010/main" val="2797782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789D3-F4A9-7235-68C6-95C45A695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0F1E6-A76F-608C-DDAE-916B0CB61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17D6C-F5D7-BFCA-0D2D-74ACF474F7E0}"/>
              </a:ext>
            </a:extLst>
          </p:cNvPr>
          <p:cNvSpPr>
            <a:spLocks noGrp="1"/>
          </p:cNvSpPr>
          <p:nvPr>
            <p:ph type="body" idx="1"/>
          </p:nvPr>
        </p:nvSpPr>
        <p:spPr/>
        <p:txBody>
          <a:bodyPr/>
          <a:lstStyle/>
          <a:p>
            <a:r>
              <a:rPr lang="en-GB" dirty="0"/>
              <a:t>NCS can help with adult learners if you think this isn’t achievable. </a:t>
            </a:r>
          </a:p>
        </p:txBody>
      </p:sp>
      <p:sp>
        <p:nvSpPr>
          <p:cNvPr id="4" name="Slide Number Placeholder 3">
            <a:extLst>
              <a:ext uri="{FF2B5EF4-FFF2-40B4-BE49-F238E27FC236}">
                <a16:creationId xmlns:a16="http://schemas.microsoft.com/office/drawing/2014/main" id="{6D66AD96-FC1A-AC4A-D466-3E0ED1F3C01D}"/>
              </a:ext>
            </a:extLst>
          </p:cNvPr>
          <p:cNvSpPr>
            <a:spLocks noGrp="1"/>
          </p:cNvSpPr>
          <p:nvPr>
            <p:ph type="sldNum" sz="quarter" idx="5"/>
          </p:nvPr>
        </p:nvSpPr>
        <p:spPr/>
        <p:txBody>
          <a:bodyPr/>
          <a:lstStyle/>
          <a:p>
            <a:fld id="{333CC93D-DF02-48F0-825F-AA1B0860E8EB}" type="slidenum">
              <a:rPr lang="en-GB" smtClean="0"/>
              <a:t>39</a:t>
            </a:fld>
            <a:endParaRPr lang="en-GB"/>
          </a:p>
        </p:txBody>
      </p:sp>
    </p:spTree>
    <p:extLst>
      <p:ext uri="{BB962C8B-B14F-4D97-AF65-F5344CB8AC3E}">
        <p14:creationId xmlns:p14="http://schemas.microsoft.com/office/powerpoint/2010/main" val="201367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915C2-D096-AB79-304C-A66EC2030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80157-CD71-4DF9-9D24-5C4509579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B0F11-95EE-CFF1-9C16-BD29B6C5C9A6}"/>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Naomi</a:t>
            </a:r>
          </a:p>
          <a:p>
            <a:pPr marL="171450" indent="-171450">
              <a:buFont typeface="Arial" panose="020B0604020202020204" pitchFamily="34" charset="0"/>
              <a:buChar char="•"/>
            </a:pPr>
            <a:r>
              <a:rPr lang="en-GB" dirty="0"/>
              <a:t>For apprentices, </a:t>
            </a:r>
            <a:r>
              <a:rPr lang="en-GB" sz="1200" kern="1200" dirty="0">
                <a:solidFill>
                  <a:schemeClr val="tx1"/>
                </a:solidFill>
                <a:effectLst/>
                <a:latin typeface="+mn-lt"/>
                <a:ea typeface="+mn-ea"/>
                <a:cs typeface="+mn-cs"/>
              </a:rPr>
              <a:t>(under 18/EHCP up to 25), </a:t>
            </a:r>
            <a:r>
              <a:rPr lang="en-GB" dirty="0"/>
              <a:t>this may look like experiences in other departments, with the employer’s support.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recent changes require ITPs to follow the same statutory guidance as schools and colleges.</a:t>
            </a:r>
          </a:p>
          <a:p>
            <a:endParaRPr lang="en-GB" dirty="0"/>
          </a:p>
        </p:txBody>
      </p:sp>
      <p:sp>
        <p:nvSpPr>
          <p:cNvPr id="4" name="Slide Number Placeholder 3">
            <a:extLst>
              <a:ext uri="{FF2B5EF4-FFF2-40B4-BE49-F238E27FC236}">
                <a16:creationId xmlns:a16="http://schemas.microsoft.com/office/drawing/2014/main" id="{E8BE5F1A-5444-776C-2558-B88DCEF037F6}"/>
              </a:ext>
            </a:extLst>
          </p:cNvPr>
          <p:cNvSpPr>
            <a:spLocks noGrp="1"/>
          </p:cNvSpPr>
          <p:nvPr>
            <p:ph type="sldNum" sz="quarter" idx="5"/>
          </p:nvPr>
        </p:nvSpPr>
        <p:spPr/>
        <p:txBody>
          <a:bodyPr/>
          <a:lstStyle/>
          <a:p>
            <a:fld id="{333CC93D-DF02-48F0-825F-AA1B0860E8EB}" type="slidenum">
              <a:rPr lang="en-GB" smtClean="0"/>
              <a:t>4</a:t>
            </a:fld>
            <a:endParaRPr lang="en-GB"/>
          </a:p>
        </p:txBody>
      </p:sp>
    </p:spTree>
    <p:extLst>
      <p:ext uri="{BB962C8B-B14F-4D97-AF65-F5344CB8AC3E}">
        <p14:creationId xmlns:p14="http://schemas.microsoft.com/office/powerpoint/2010/main" val="2059699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Slide 40-41 Talk about CEC and Gatsby websites.</a:t>
            </a:r>
          </a:p>
          <a:p>
            <a:endParaRPr lang="en-GB" dirty="0"/>
          </a:p>
        </p:txBody>
      </p:sp>
      <p:sp>
        <p:nvSpPr>
          <p:cNvPr id="4" name="Slide Number Placeholder 3"/>
          <p:cNvSpPr>
            <a:spLocks noGrp="1"/>
          </p:cNvSpPr>
          <p:nvPr>
            <p:ph type="sldNum" sz="quarter" idx="5"/>
          </p:nvPr>
        </p:nvSpPr>
        <p:spPr/>
        <p:txBody>
          <a:bodyPr/>
          <a:lstStyle/>
          <a:p>
            <a:fld id="{333CC93D-DF02-48F0-825F-AA1B0860E8EB}" type="slidenum">
              <a:rPr lang="en-GB" smtClean="0"/>
              <a:t>40</a:t>
            </a:fld>
            <a:endParaRPr lang="en-GB"/>
          </a:p>
        </p:txBody>
      </p:sp>
    </p:spTree>
    <p:extLst>
      <p:ext uri="{BB962C8B-B14F-4D97-AF65-F5344CB8AC3E}">
        <p14:creationId xmlns:p14="http://schemas.microsoft.com/office/powerpoint/2010/main" val="3345187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 40-41 Talk about CEC and Gatsby websites.</a:t>
            </a:r>
          </a:p>
          <a:p>
            <a:endParaRPr lang="en-GB" dirty="0"/>
          </a:p>
        </p:txBody>
      </p:sp>
      <p:sp>
        <p:nvSpPr>
          <p:cNvPr id="4" name="Slide Number Placeholder 3"/>
          <p:cNvSpPr>
            <a:spLocks noGrp="1"/>
          </p:cNvSpPr>
          <p:nvPr>
            <p:ph type="sldNum" sz="quarter" idx="5"/>
          </p:nvPr>
        </p:nvSpPr>
        <p:spPr/>
        <p:txBody>
          <a:bodyPr/>
          <a:lstStyle/>
          <a:p>
            <a:fld id="{333CC93D-DF02-48F0-825F-AA1B0860E8EB}" type="slidenum">
              <a:rPr lang="en-GB" smtClean="0"/>
              <a:t>41</a:t>
            </a:fld>
            <a:endParaRPr lang="en-GB"/>
          </a:p>
        </p:txBody>
      </p:sp>
    </p:spTree>
    <p:extLst>
      <p:ext uri="{BB962C8B-B14F-4D97-AF65-F5344CB8AC3E}">
        <p14:creationId xmlns:p14="http://schemas.microsoft.com/office/powerpoint/2010/main" val="437141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5E793-97DA-16CE-7C4B-D392F16E5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F2BBA-FFEA-ADF4-79AD-C7F479EFC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FBF84-1730-4C22-7146-6D7EEDD4A1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 to sum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questions?</a:t>
            </a:r>
          </a:p>
          <a:p>
            <a:endParaRPr lang="en-GB" dirty="0"/>
          </a:p>
        </p:txBody>
      </p:sp>
      <p:sp>
        <p:nvSpPr>
          <p:cNvPr id="4" name="Slide Number Placeholder 3">
            <a:extLst>
              <a:ext uri="{FF2B5EF4-FFF2-40B4-BE49-F238E27FC236}">
                <a16:creationId xmlns:a16="http://schemas.microsoft.com/office/drawing/2014/main" id="{3D64D13E-B7B1-43E3-ABAB-DE924AE476C1}"/>
              </a:ext>
            </a:extLst>
          </p:cNvPr>
          <p:cNvSpPr>
            <a:spLocks noGrp="1"/>
          </p:cNvSpPr>
          <p:nvPr>
            <p:ph type="sldNum" sz="quarter" idx="5"/>
          </p:nvPr>
        </p:nvSpPr>
        <p:spPr/>
        <p:txBody>
          <a:bodyPr/>
          <a:lstStyle/>
          <a:p>
            <a:fld id="{333CC93D-DF02-48F0-825F-AA1B0860E8EB}" type="slidenum">
              <a:rPr lang="en-GB" smtClean="0"/>
              <a:t>42</a:t>
            </a:fld>
            <a:endParaRPr lang="en-GB"/>
          </a:p>
        </p:txBody>
      </p:sp>
    </p:spTree>
    <p:extLst>
      <p:ext uri="{BB962C8B-B14F-4D97-AF65-F5344CB8AC3E}">
        <p14:creationId xmlns:p14="http://schemas.microsoft.com/office/powerpoint/2010/main" val="3813119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07A1F-DBB8-2214-F7E4-08D2ABCEC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107EE-CDC7-812B-7715-83EDD4060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1D505-2547-EBD9-8591-24690B8D7960}"/>
              </a:ext>
            </a:extLst>
          </p:cNvPr>
          <p:cNvSpPr>
            <a:spLocks noGrp="1"/>
          </p:cNvSpPr>
          <p:nvPr>
            <p:ph type="body" idx="1"/>
          </p:nvPr>
        </p:nvSpPr>
        <p:spPr/>
        <p:txBody>
          <a:bodyPr/>
          <a:lstStyle/>
          <a:p>
            <a:pPr lvl="0"/>
            <a:r>
              <a:rPr lang="en-GB" sz="1200" kern="1200">
                <a:solidFill>
                  <a:schemeClr val="tx1"/>
                </a:solidFill>
                <a:effectLst/>
                <a:latin typeface="+mn-lt"/>
                <a:ea typeface="+mn-ea"/>
                <a:cs typeface="+mn-cs"/>
              </a:rPr>
              <a:t>Naomi</a:t>
            </a:r>
          </a:p>
          <a:p>
            <a:pPr lvl="0"/>
            <a:r>
              <a:rPr lang="en-GB" sz="1200" kern="1200">
                <a:solidFill>
                  <a:schemeClr val="tx1"/>
                </a:solidFill>
                <a:effectLst/>
                <a:latin typeface="+mn-lt"/>
                <a:ea typeface="+mn-ea"/>
                <a:cs typeface="+mn-cs"/>
              </a:rPr>
              <a:t>Careers </a:t>
            </a:r>
            <a:r>
              <a:rPr lang="en-GB" sz="1200" kern="1200" dirty="0">
                <a:solidFill>
                  <a:schemeClr val="tx1"/>
                </a:solidFill>
                <a:effectLst/>
                <a:latin typeface="+mn-lt"/>
                <a:ea typeface="+mn-ea"/>
                <a:cs typeface="+mn-cs"/>
              </a:rPr>
              <a:t>is the golden thread running through your business and is a whole business approach; anyone interacting with a learner/apprentice can help guide and impact their next best steps and future.</a:t>
            </a:r>
          </a:p>
          <a:p>
            <a:pPr lvl="0"/>
            <a:r>
              <a:rPr lang="en-GB" sz="1200" kern="1200" dirty="0">
                <a:solidFill>
                  <a:schemeClr val="tx1"/>
                </a:solidFill>
                <a:effectLst/>
                <a:latin typeface="+mn-lt"/>
                <a:ea typeface="+mn-ea"/>
                <a:cs typeface="+mn-cs"/>
              </a:rPr>
              <a:t>Please email for a free copy of the ITP checklist.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Thank you for attending. </a:t>
            </a:r>
          </a:p>
        </p:txBody>
      </p:sp>
      <p:sp>
        <p:nvSpPr>
          <p:cNvPr id="4" name="Slide Number Placeholder 3">
            <a:extLst>
              <a:ext uri="{FF2B5EF4-FFF2-40B4-BE49-F238E27FC236}">
                <a16:creationId xmlns:a16="http://schemas.microsoft.com/office/drawing/2014/main" id="{2C6EB122-5410-F797-2F80-BEFA6147DD9C}"/>
              </a:ext>
            </a:extLst>
          </p:cNvPr>
          <p:cNvSpPr>
            <a:spLocks noGrp="1"/>
          </p:cNvSpPr>
          <p:nvPr>
            <p:ph type="sldNum" sz="quarter" idx="5"/>
          </p:nvPr>
        </p:nvSpPr>
        <p:spPr/>
        <p:txBody>
          <a:bodyPr/>
          <a:lstStyle/>
          <a:p>
            <a:fld id="{333CC93D-DF02-48F0-825F-AA1B0860E8EB}" type="slidenum">
              <a:rPr lang="en-GB" smtClean="0"/>
              <a:t>43</a:t>
            </a:fld>
            <a:endParaRPr lang="en-GB"/>
          </a:p>
        </p:txBody>
      </p:sp>
    </p:spTree>
    <p:extLst>
      <p:ext uri="{BB962C8B-B14F-4D97-AF65-F5344CB8AC3E}">
        <p14:creationId xmlns:p14="http://schemas.microsoft.com/office/powerpoint/2010/main" val="207870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7B359-5D81-9300-9886-EC6CC991F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25D68-87B8-6366-EF72-840212B9EE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BC0D0-596A-6D4D-77F9-60F24B18A224}"/>
              </a:ext>
            </a:extLst>
          </p:cNvPr>
          <p:cNvSpPr>
            <a:spLocks noGrp="1"/>
          </p:cNvSpPr>
          <p:nvPr>
            <p:ph type="body" idx="1"/>
          </p:nvPr>
        </p:nvSpPr>
        <p:spPr/>
        <p: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dirty="0"/>
              <a:t>Naomi</a:t>
            </a:r>
          </a:p>
          <a:p>
            <a:pPr marL="171450" indent="-171450" algn="l">
              <a:lnSpc>
                <a:spcPct val="150000"/>
              </a:lnSpc>
              <a:buFont typeface="Arial" panose="020B0604020202020204" pitchFamily="34" charset="0"/>
              <a:buChar char="•"/>
            </a:pPr>
            <a:r>
              <a:rPr lang="en-GB" dirty="0"/>
              <a:t>The Gatsby Benchmarks for good careers guidance were developed just over 10 years ago on behalf of the Gatsby Foundation by Sir John Holman.</a:t>
            </a:r>
          </a:p>
          <a:p>
            <a:pPr marL="171450" indent="-171450" algn="l">
              <a:lnSpc>
                <a:spcPct val="150000"/>
              </a:lnSpc>
              <a:buFont typeface="Arial" panose="020B0604020202020204" pitchFamily="34" charset="0"/>
              <a:buChar char="•"/>
            </a:pPr>
            <a:r>
              <a:rPr lang="en-GB" dirty="0"/>
              <a:t>After extensive worldwide research to find out all the good things other countries were doing. The benchmarks define what world-class careers provision in education looks like. It’s a clear framework of 8 benchmarks that was launched for schools and colleges. From Sept 25, it includes ITPs. So where 16-18 year old provision is delivered, apprenticeships/study programmes, supported internships. SEND learners aged 16-25 require a careers programme to help them develop career-readiness. </a:t>
            </a:r>
          </a:p>
          <a:p>
            <a:pPr marL="171450" indent="-171450" algn="l">
              <a:lnSpc>
                <a:spcPct val="150000"/>
              </a:lnSpc>
              <a:buFont typeface="Arial" panose="020B0604020202020204" pitchFamily="34" charset="0"/>
              <a:buChar char="•"/>
            </a:pPr>
            <a:endParaRPr lang="en-GB" dirty="0"/>
          </a:p>
          <a:p>
            <a:pPr marL="171450" indent="-171450" algn="l">
              <a:lnSpc>
                <a:spcPct val="150000"/>
              </a:lnSpc>
              <a:buFont typeface="Arial" panose="020B0604020202020204" pitchFamily="34" charset="0"/>
              <a:buChar char="•"/>
            </a:pPr>
            <a:r>
              <a:rPr lang="en-GB" dirty="0"/>
              <a:t>The updates place a strong emphasis on careers at the heart of education and leadership. inclusion and impact (SEND), parental engagement, use of information and data, and meaningful WEX/experiences of the workplace. More to follow on this.</a:t>
            </a:r>
          </a:p>
          <a:p>
            <a:endParaRPr lang="en-GB" dirty="0"/>
          </a:p>
        </p:txBody>
      </p:sp>
      <p:sp>
        <p:nvSpPr>
          <p:cNvPr id="4" name="Slide Number Placeholder 3">
            <a:extLst>
              <a:ext uri="{FF2B5EF4-FFF2-40B4-BE49-F238E27FC236}">
                <a16:creationId xmlns:a16="http://schemas.microsoft.com/office/drawing/2014/main" id="{C1D92F5F-ECF0-80BC-EB86-165267DE18AF}"/>
              </a:ext>
            </a:extLst>
          </p:cNvPr>
          <p:cNvSpPr>
            <a:spLocks noGrp="1"/>
          </p:cNvSpPr>
          <p:nvPr>
            <p:ph type="sldNum" sz="quarter" idx="5"/>
          </p:nvPr>
        </p:nvSpPr>
        <p:spPr/>
        <p:txBody>
          <a:bodyPr/>
          <a:lstStyle/>
          <a:p>
            <a:fld id="{333CC93D-DF02-48F0-825F-AA1B0860E8EB}" type="slidenum">
              <a:rPr lang="en-GB" smtClean="0"/>
              <a:t>5</a:t>
            </a:fld>
            <a:endParaRPr lang="en-GB"/>
          </a:p>
        </p:txBody>
      </p:sp>
    </p:spTree>
    <p:extLst>
      <p:ext uri="{BB962C8B-B14F-4D97-AF65-F5344CB8AC3E}">
        <p14:creationId xmlns:p14="http://schemas.microsoft.com/office/powerpoint/2010/main" val="11675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195FF-DB0B-8152-FB25-323FA1862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132EF-DCE2-5829-3F85-A34B39ADF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67D45-9CA7-B4D7-A7F2-290490928A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Talk through some of the data to back up that the framework works! The stats are from schools and colleges in an open consultation undertaken.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8C6F2ECE-46D9-4D52-B86E-20622F7F8FB0}"/>
              </a:ext>
            </a:extLst>
          </p:cNvPr>
          <p:cNvSpPr>
            <a:spLocks noGrp="1"/>
          </p:cNvSpPr>
          <p:nvPr>
            <p:ph type="sldNum" sz="quarter" idx="5"/>
          </p:nvPr>
        </p:nvSpPr>
        <p:spPr/>
        <p:txBody>
          <a:bodyPr/>
          <a:lstStyle/>
          <a:p>
            <a:fld id="{333CC93D-DF02-48F0-825F-AA1B0860E8EB}" type="slidenum">
              <a:rPr lang="en-GB" smtClean="0"/>
              <a:t>6</a:t>
            </a:fld>
            <a:endParaRPr lang="en-GB"/>
          </a:p>
        </p:txBody>
      </p:sp>
    </p:spTree>
    <p:extLst>
      <p:ext uri="{BB962C8B-B14F-4D97-AF65-F5344CB8AC3E}">
        <p14:creationId xmlns:p14="http://schemas.microsoft.com/office/powerpoint/2010/main" val="197665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01B5-3D15-AF3E-CA0A-2536467DA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75B32-56C5-313C-9272-9F8787E63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032FD-EE0D-CC75-C6F2-5D9F732485F7}"/>
              </a:ext>
            </a:extLst>
          </p:cNvPr>
          <p:cNvSpPr>
            <a:spLocks noGrp="1"/>
          </p:cNvSpPr>
          <p:nvPr>
            <p:ph type="body" idx="1"/>
          </p:nvPr>
        </p:nvSpPr>
        <p:spPr/>
        <p:txBody>
          <a:bodyPr/>
          <a:lstStyle/>
          <a:p>
            <a:r>
              <a:rPr lang="en-GB" dirty="0"/>
              <a:t>Sal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the Gatsby Benchmarks were reviewed, 5 key themes emerged from the research as the world has changed. For instance, a pandemic, at times a volatile labour market and now AI.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will take a brief overview of the themes, a QR code is here for the full </a:t>
            </a:r>
            <a:r>
              <a:rPr lang="en-GB" sz="1200" kern="1200">
                <a:solidFill>
                  <a:schemeClr val="tx1"/>
                </a:solidFill>
                <a:effectLst/>
                <a:latin typeface="+mn-lt"/>
                <a:ea typeface="+mn-ea"/>
                <a:cs typeface="+mn-cs"/>
              </a:rPr>
              <a:t>update document.</a:t>
            </a: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833EC203-12FB-DF41-8CE4-7104A158DF4D}"/>
              </a:ext>
            </a:extLst>
          </p:cNvPr>
          <p:cNvSpPr>
            <a:spLocks noGrp="1"/>
          </p:cNvSpPr>
          <p:nvPr>
            <p:ph type="sldNum" sz="quarter" idx="5"/>
          </p:nvPr>
        </p:nvSpPr>
        <p:spPr/>
        <p:txBody>
          <a:bodyPr/>
          <a:lstStyle/>
          <a:p>
            <a:fld id="{333CC93D-DF02-48F0-825F-AA1B0860E8EB}" type="slidenum">
              <a:rPr lang="en-GB" smtClean="0"/>
              <a:t>7</a:t>
            </a:fld>
            <a:endParaRPr lang="en-GB"/>
          </a:p>
        </p:txBody>
      </p:sp>
    </p:spTree>
    <p:extLst>
      <p:ext uri="{BB962C8B-B14F-4D97-AF65-F5344CB8AC3E}">
        <p14:creationId xmlns:p14="http://schemas.microsoft.com/office/powerpoint/2010/main" val="255976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F818F-D944-F208-8F3A-90C6B065F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93B27-8B48-6BCC-FA93-88D8E3BD3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1C978-09B3-AB1E-AB87-0E515B005D28}"/>
              </a:ext>
            </a:extLst>
          </p:cNvPr>
          <p:cNvSpPr>
            <a:spLocks noGrp="1"/>
          </p:cNvSpPr>
          <p:nvPr>
            <p:ph type="body" idx="1"/>
          </p:nvPr>
        </p:nvSpPr>
        <p:spPr/>
        <p:txBody>
          <a:bodyPr/>
          <a:lstStyle/>
          <a:p>
            <a:r>
              <a:rPr lang="en-GB" dirty="0"/>
              <a:t>Sal</a:t>
            </a:r>
          </a:p>
          <a:p>
            <a:pPr lvl="0"/>
            <a:r>
              <a:rPr lang="en-GB" sz="1200" kern="1200" dirty="0">
                <a:solidFill>
                  <a:schemeClr val="tx1"/>
                </a:solidFill>
                <a:effectLst/>
                <a:latin typeface="+mn-lt"/>
                <a:ea typeface="+mn-ea"/>
                <a:cs typeface="+mn-cs"/>
              </a:rPr>
              <a:t>Careers sits with leadership and governors </a:t>
            </a:r>
          </a:p>
          <a:p>
            <a:pPr lvl="0"/>
            <a:r>
              <a:rPr lang="en-GB" sz="1200" kern="1200" dirty="0">
                <a:solidFill>
                  <a:schemeClr val="tx1"/>
                </a:solidFill>
                <a:effectLst/>
                <a:latin typeface="+mn-lt"/>
                <a:ea typeface="+mn-ea"/>
                <a:cs typeface="+mn-cs"/>
              </a:rPr>
              <a:t>CL and CA complementary roles, emphasis to connect with SEND specialist. </a:t>
            </a:r>
          </a:p>
          <a:p>
            <a:pPr lvl="0"/>
            <a:r>
              <a:rPr lang="en-GB" sz="1200" kern="1200" dirty="0">
                <a:solidFill>
                  <a:schemeClr val="tx1"/>
                </a:solidFill>
                <a:effectLst/>
                <a:latin typeface="+mn-lt"/>
                <a:ea typeface="+mn-ea"/>
                <a:cs typeface="+mn-cs"/>
              </a:rPr>
              <a:t>Teaching staff embed in subject</a:t>
            </a:r>
          </a:p>
          <a:p>
            <a:pPr lvl="0"/>
            <a:r>
              <a:rPr lang="en-GB" sz="1200" kern="1200" dirty="0">
                <a:solidFill>
                  <a:schemeClr val="tx1"/>
                </a:solidFill>
                <a:effectLst/>
                <a:latin typeface="+mn-lt"/>
                <a:ea typeface="+mn-ea"/>
                <a:cs typeface="+mn-cs"/>
              </a:rPr>
              <a:t>Whole staff approach with staff CPD</a:t>
            </a:r>
          </a:p>
          <a:p>
            <a:endParaRPr lang="en-GB" dirty="0"/>
          </a:p>
        </p:txBody>
      </p:sp>
      <p:sp>
        <p:nvSpPr>
          <p:cNvPr id="4" name="Slide Number Placeholder 3">
            <a:extLst>
              <a:ext uri="{FF2B5EF4-FFF2-40B4-BE49-F238E27FC236}">
                <a16:creationId xmlns:a16="http://schemas.microsoft.com/office/drawing/2014/main" id="{C3F0F0AC-30C8-5D37-75BB-4D4776238158}"/>
              </a:ext>
            </a:extLst>
          </p:cNvPr>
          <p:cNvSpPr>
            <a:spLocks noGrp="1"/>
          </p:cNvSpPr>
          <p:nvPr>
            <p:ph type="sldNum" sz="quarter" idx="5"/>
          </p:nvPr>
        </p:nvSpPr>
        <p:spPr/>
        <p:txBody>
          <a:bodyPr/>
          <a:lstStyle/>
          <a:p>
            <a:fld id="{333CC93D-DF02-48F0-825F-AA1B0860E8EB}" type="slidenum">
              <a:rPr lang="en-GB" smtClean="0"/>
              <a:t>8</a:t>
            </a:fld>
            <a:endParaRPr lang="en-GB"/>
          </a:p>
        </p:txBody>
      </p:sp>
    </p:spTree>
    <p:extLst>
      <p:ext uri="{BB962C8B-B14F-4D97-AF65-F5344CB8AC3E}">
        <p14:creationId xmlns:p14="http://schemas.microsoft.com/office/powerpoint/2010/main" val="113233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08A0D-8C59-55C2-3586-637A9B9DA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61FA1-3942-73EB-66A6-628843F61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6A693-211A-EC75-1031-5EC9C38A527D}"/>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Sal</a:t>
            </a:r>
          </a:p>
          <a:p>
            <a:r>
              <a:rPr lang="en-GB" sz="1200" kern="1200" dirty="0">
                <a:solidFill>
                  <a:schemeClr val="tx1"/>
                </a:solidFill>
                <a:effectLst/>
                <a:latin typeface="+mn-lt"/>
                <a:ea typeface="+mn-ea"/>
                <a:cs typeface="+mn-cs"/>
              </a:rPr>
              <a:t>Brings in a stable careers programme and meeting the needs of every young person</a:t>
            </a:r>
          </a:p>
          <a:p>
            <a:r>
              <a:rPr lang="en-GB" sz="1200" kern="1200" dirty="0">
                <a:solidFill>
                  <a:schemeClr val="tx1"/>
                </a:solidFill>
                <a:effectLst/>
                <a:latin typeface="+mn-lt"/>
                <a:ea typeface="+mn-ea"/>
                <a:cs typeface="+mn-cs"/>
              </a:rPr>
              <a:t>Consider barriers</a:t>
            </a:r>
          </a:p>
          <a:p>
            <a:r>
              <a:rPr lang="en-GB" sz="1200" kern="1200" dirty="0">
                <a:solidFill>
                  <a:schemeClr val="tx1"/>
                </a:solidFill>
                <a:effectLst/>
                <a:latin typeface="+mn-lt"/>
                <a:ea typeface="+mn-ea"/>
                <a:cs typeface="+mn-cs"/>
              </a:rPr>
              <a:t>Diverse range of role models – alumni? Someone like them…..</a:t>
            </a:r>
          </a:p>
          <a:p>
            <a:r>
              <a:rPr lang="en-GB" sz="1200" kern="1200" dirty="0">
                <a:solidFill>
                  <a:schemeClr val="tx1"/>
                </a:solidFill>
                <a:effectLst/>
                <a:latin typeface="+mn-lt"/>
                <a:ea typeface="+mn-ea"/>
                <a:cs typeface="+mn-cs"/>
              </a:rPr>
              <a:t>Adapted for SEND, visual learners, dyslexia</a:t>
            </a:r>
          </a:p>
          <a:p>
            <a:endParaRPr lang="en-GB" dirty="0"/>
          </a:p>
        </p:txBody>
      </p:sp>
      <p:sp>
        <p:nvSpPr>
          <p:cNvPr id="4" name="Slide Number Placeholder 3">
            <a:extLst>
              <a:ext uri="{FF2B5EF4-FFF2-40B4-BE49-F238E27FC236}">
                <a16:creationId xmlns:a16="http://schemas.microsoft.com/office/drawing/2014/main" id="{06DE7722-47B9-981D-3DAE-C8A39C25D116}"/>
              </a:ext>
            </a:extLst>
          </p:cNvPr>
          <p:cNvSpPr>
            <a:spLocks noGrp="1"/>
          </p:cNvSpPr>
          <p:nvPr>
            <p:ph type="sldNum" sz="quarter" idx="5"/>
          </p:nvPr>
        </p:nvSpPr>
        <p:spPr/>
        <p:txBody>
          <a:bodyPr/>
          <a:lstStyle/>
          <a:p>
            <a:fld id="{333CC93D-DF02-48F0-825F-AA1B0860E8EB}" type="slidenum">
              <a:rPr lang="en-GB" smtClean="0"/>
              <a:t>9</a:t>
            </a:fld>
            <a:endParaRPr lang="en-GB"/>
          </a:p>
        </p:txBody>
      </p:sp>
    </p:spTree>
    <p:extLst>
      <p:ext uri="{BB962C8B-B14F-4D97-AF65-F5344CB8AC3E}">
        <p14:creationId xmlns:p14="http://schemas.microsoft.com/office/powerpoint/2010/main" val="34356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851FB3D-A7C6-4C16-A36C-1767F5D012F9}"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303803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51FB3D-A7C6-4C16-A36C-1767F5D012F9}"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295605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51FB3D-A7C6-4C16-A36C-1767F5D012F9}"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4D8DF2-3D02-4AF9-B0B7-ABF0C256B7C8}"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1416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3851FB3D-A7C6-4C16-A36C-1767F5D012F9}"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524741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3851FB3D-A7C6-4C16-A36C-1767F5D012F9}"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4D8DF2-3D02-4AF9-B0B7-ABF0C256B7C8}"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420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3851FB3D-A7C6-4C16-A36C-1767F5D012F9}"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87345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51FB3D-A7C6-4C16-A36C-1767F5D012F9}"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25977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51FB3D-A7C6-4C16-A36C-1767F5D012F9}"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417602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51FB3D-A7C6-4C16-A36C-1767F5D012F9}"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399348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51FB3D-A7C6-4C16-A36C-1767F5D012F9}"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426131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851FB3D-A7C6-4C16-A36C-1767F5D012F9}"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107569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851FB3D-A7C6-4C16-A36C-1767F5D012F9}" type="datetimeFigureOut">
              <a:rPr lang="en-GB" smtClean="0"/>
              <a:t>04/02/2026</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168074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851FB3D-A7C6-4C16-A36C-1767F5D012F9}" type="datetimeFigureOut">
              <a:rPr lang="en-GB" smtClean="0"/>
              <a:t>04/02/2026</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195583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1FB3D-A7C6-4C16-A36C-1767F5D012F9}" type="datetimeFigureOut">
              <a:rPr lang="en-GB" smtClean="0"/>
              <a:t>04/02/2026</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sp>
        <p:nvSpPr>
          <p:cNvPr id="4" name="Slide Number Placeholder 3"/>
          <p:cNvSpPr>
            <a:spLocks noGrp="1"/>
          </p:cNvSpPr>
          <p:nvPr>
            <p:ph type="sldNum" sz="quarter" idx="12"/>
          </p:nvPr>
        </p:nvSpPr>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429078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851FB3D-A7C6-4C16-A36C-1767F5D012F9}"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237238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851FB3D-A7C6-4C16-A36C-1767F5D012F9}"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4D8DF2-3D02-4AF9-B0B7-ABF0C256B7C8}" type="slidenum">
              <a:rPr lang="en-GB" smtClean="0"/>
              <a:t>‹#›</a:t>
            </a:fld>
            <a:endParaRPr lang="en-GB"/>
          </a:p>
        </p:txBody>
      </p:sp>
    </p:spTree>
    <p:extLst>
      <p:ext uri="{BB962C8B-B14F-4D97-AF65-F5344CB8AC3E}">
        <p14:creationId xmlns:p14="http://schemas.microsoft.com/office/powerpoint/2010/main" val="1647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BB46B7-1687-4034-A685-97BF3F1CD7C5}" type="datetimeFigureOut">
              <a:rPr lang="en-GB" smtClean="0"/>
              <a:t>04/02/2026</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E69E19B-EA26-4BD1-95ED-FE606C781080}" type="slidenum">
              <a:rPr lang="en-GB" smtClean="0"/>
              <a:t>‹#›</a:t>
            </a:fld>
            <a:endParaRPr lang="en-GB"/>
          </a:p>
        </p:txBody>
      </p:sp>
    </p:spTree>
    <p:extLst>
      <p:ext uri="{BB962C8B-B14F-4D97-AF65-F5344CB8AC3E}">
        <p14:creationId xmlns:p14="http://schemas.microsoft.com/office/powerpoint/2010/main" val="19676879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9293535@N04/107060118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s://youtu.be/vezSexVMDt0?si=3MBuOa9Jc-fRio5q" TargetMode="External"/><Relationship Id="rId4" Type="http://schemas.openxmlformats.org/officeDocument/2006/relationships/hyperlink" Target="https://creativecommons.org/licenses/by-nd/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pexels.com/photo/car-mechanic-holding-a-tool-for-repair-41162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solaresearch.org/2020/03/important-announcement-lasi20-updat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svgsilh.com/image/1992447.html" TargetMode="Externa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iIEgRD7vKt0?feature=oembed"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jcofarts.uobaghdad.edu.iq/index.php/jcofarts/article/view/1528" TargetMode="External"/><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creativecommons.org/licenses/by-nc-nd/3.0/" TargetMode="External"/><Relationship Id="rId5" Type="http://schemas.openxmlformats.org/officeDocument/2006/relationships/hyperlink" Target="https://albertodicapua.com/2012/08/16/introduzione-al-tqm/" TargetMode="External"/><Relationship Id="rId10" Type="http://schemas.openxmlformats.org/officeDocument/2006/relationships/image" Target="../media/image28.png"/><Relationship Id="rId4" Type="http://schemas.openxmlformats.org/officeDocument/2006/relationships/hyperlink" Target="https://creativecommons.org/licenses/by/3.0/" TargetMode="External"/><Relationship Id="rId9"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ideo" Target="https://www.youtube.com/embed/5z3v5TktjYM?feature=oembed" TargetMode="Externa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universityinnovation.org/wiki/School:Pace_Institute_of_Technology_&amp;_Scienc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hyperlink" Target="https://freepngimg.com/png/88521-icons-text-question-illustration-mark-comput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eersandenterprise.co.uk/modern-work-experience/lets-make-it-work/workplace-experienc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resources.careersandenterprise.co.uk/resources/careers-statutory-guidance-glance-guides-school-college-and-itp-leader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careers-guidance-provision-for-young-people-in-schools/careers-guidance-and-access-for-education-and-training-providers" TargetMode="External"/><Relationship Id="rId7" Type="http://schemas.openxmlformats.org/officeDocument/2006/relationships/hyperlink" Target="https://resources.careersandenterprise.co.uk/sites/default/files/2021-09/Guidance%20document_Impact%20Evaluation%20FINAL%20%28002%29.pdf"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s://cdn.gatsbybenchmarks.org.uk/app/uploads/2025/05/j0716-gatsby-summary-of-changes-colleges-final-updated.pdf" TargetMode="External"/><Relationship Id="rId5" Type="http://schemas.openxmlformats.org/officeDocument/2006/relationships/hyperlink" Target="https://cdn.gatsbybenchmarks.org.uk/app/uploads/2024/11/gatsby-summary-for-leaders-colleges.pdf" TargetMode="External"/><Relationship Id="rId4" Type="http://schemas.openxmlformats.org/officeDocument/2006/relationships/hyperlink" Target="https://cdn.gatsbybenchmarks.org.uk/app/uploads/2024/11/good-career-guidance-the-next-10-years-report.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hyperlink" Target="mailto:nfhcareers@outlook.com"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careersandenterprise.co.uk/" TargetMode="External"/><Relationship Id="rId4" Type="http://schemas.openxmlformats.org/officeDocument/2006/relationships/hyperlink" Target="https://www.gov.uk/children-with-special-educational-needs/extra-SEN-hel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gatsbybenchmarks.org.u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openclipart.org/detail/183092/"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E9CD61-4329-346F-CA52-DBE968CA827A}"/>
              </a:ext>
            </a:extLst>
          </p:cNvPr>
          <p:cNvSpPr txBox="1"/>
          <p:nvPr/>
        </p:nvSpPr>
        <p:spPr>
          <a:xfrm>
            <a:off x="1585647" y="800595"/>
            <a:ext cx="9011723" cy="1831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0"/>
              </a:spcBef>
              <a:spcAft>
                <a:spcPts val="600"/>
              </a:spcAft>
            </a:pPr>
            <a:r>
              <a:rPr lang="en-US" sz="5400" b="1" dirty="0">
                <a:solidFill>
                  <a:srgbClr val="163E64"/>
                </a:solidFill>
                <a:latin typeface="Century Gothic" panose="020B0502020202020204" pitchFamily="34" charset="0"/>
                <a:cs typeface="Poppins" panose="00000500000000000000" pitchFamily="2" charset="0"/>
              </a:rPr>
              <a:t>Career Guidance: </a:t>
            </a:r>
          </a:p>
          <a:p>
            <a:pPr algn="ctr">
              <a:spcBef>
                <a:spcPct val="0"/>
              </a:spcBef>
              <a:spcAft>
                <a:spcPts val="600"/>
              </a:spcAft>
            </a:pPr>
            <a:r>
              <a:rPr lang="en-US" sz="5400" b="1" dirty="0">
                <a:solidFill>
                  <a:srgbClr val="163E64"/>
                </a:solidFill>
                <a:latin typeface="Century Gothic" panose="020B0502020202020204" pitchFamily="34" charset="0"/>
                <a:cs typeface="Poppins" panose="00000500000000000000" pitchFamily="2" charset="0"/>
              </a:rPr>
              <a:t>What ITPs need to know</a:t>
            </a:r>
            <a:endParaRPr lang="en-US" sz="5400" dirty="0">
              <a:solidFill>
                <a:srgbClr val="163E64"/>
              </a:solidFill>
              <a:latin typeface="Century Gothic" panose="020B0502020202020204" pitchFamily="34" charset="0"/>
              <a:cs typeface="Poppins" panose="00000500000000000000" pitchFamily="2" charset="0"/>
            </a:endParaRPr>
          </a:p>
        </p:txBody>
      </p:sp>
      <p:sp>
        <p:nvSpPr>
          <p:cNvPr id="7" name="Rectangle: Rounded Corners 6">
            <a:extLst>
              <a:ext uri="{FF2B5EF4-FFF2-40B4-BE49-F238E27FC236}">
                <a16:creationId xmlns:a16="http://schemas.microsoft.com/office/drawing/2014/main" id="{848FE61C-0737-DEAB-ADFE-F7BD9F9287BD}"/>
              </a:ext>
            </a:extLst>
          </p:cNvPr>
          <p:cNvSpPr/>
          <p:nvPr/>
        </p:nvSpPr>
        <p:spPr>
          <a:xfrm>
            <a:off x="10416623" y="2636779"/>
            <a:ext cx="1614564" cy="1907297"/>
          </a:xfrm>
          <a:prstGeom prst="roundRect">
            <a:avLst>
              <a:gd name="adj" fmla="val 10000"/>
            </a:avLst>
          </a:prstGeom>
          <a:solidFill>
            <a:schemeClr val="tx1">
              <a:lumMod val="95000"/>
              <a:lumOff val="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ectangle: Rounded Corners 7">
            <a:extLst>
              <a:ext uri="{FF2B5EF4-FFF2-40B4-BE49-F238E27FC236}">
                <a16:creationId xmlns:a16="http://schemas.microsoft.com/office/drawing/2014/main" id="{E7F3F4F2-E998-3C23-4CBC-0C96C52E7BAA}"/>
              </a:ext>
            </a:extLst>
          </p:cNvPr>
          <p:cNvSpPr/>
          <p:nvPr/>
        </p:nvSpPr>
        <p:spPr>
          <a:xfrm>
            <a:off x="10416623" y="2636779"/>
            <a:ext cx="1614564" cy="1907297"/>
          </a:xfrm>
          <a:prstGeom prst="roundRect">
            <a:avLst>
              <a:gd name="adj" fmla="val 10000"/>
            </a:avLst>
          </a:prstGeom>
          <a:solidFill>
            <a:schemeClr val="tx1">
              <a:lumMod val="95000"/>
              <a:lumOff val="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pic>
        <p:nvPicPr>
          <p:cNvPr id="10" name="Picture 9" descr="A person wearing glasses and a black shirt">
            <a:extLst>
              <a:ext uri="{FF2B5EF4-FFF2-40B4-BE49-F238E27FC236}">
                <a16:creationId xmlns:a16="http://schemas.microsoft.com/office/drawing/2014/main" id="{30DCC1FB-DC20-1527-B062-7E24E3B43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520" y="2762220"/>
            <a:ext cx="1352769" cy="1656414"/>
          </a:xfrm>
          <a:prstGeom prst="rect">
            <a:avLst/>
          </a:prstGeom>
          <a:effectLst>
            <a:softEdge rad="114300"/>
          </a:effectLst>
        </p:spPr>
      </p:pic>
      <p:sp>
        <p:nvSpPr>
          <p:cNvPr id="11" name="Rectangle: Rounded Corners 10">
            <a:extLst>
              <a:ext uri="{FF2B5EF4-FFF2-40B4-BE49-F238E27FC236}">
                <a16:creationId xmlns:a16="http://schemas.microsoft.com/office/drawing/2014/main" id="{433B47AF-7B47-47E6-14FA-7B1F59903DA1}"/>
              </a:ext>
            </a:extLst>
          </p:cNvPr>
          <p:cNvSpPr/>
          <p:nvPr/>
        </p:nvSpPr>
        <p:spPr>
          <a:xfrm>
            <a:off x="10416623" y="4739149"/>
            <a:ext cx="1614564" cy="1907297"/>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Rectangle: Rounded Corners 11">
            <a:extLst>
              <a:ext uri="{FF2B5EF4-FFF2-40B4-BE49-F238E27FC236}">
                <a16:creationId xmlns:a16="http://schemas.microsoft.com/office/drawing/2014/main" id="{5287BF48-4356-CE95-0AAE-89DC3974E97B}"/>
              </a:ext>
            </a:extLst>
          </p:cNvPr>
          <p:cNvSpPr/>
          <p:nvPr/>
        </p:nvSpPr>
        <p:spPr>
          <a:xfrm>
            <a:off x="10416623" y="4739149"/>
            <a:ext cx="1614564" cy="1907297"/>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pic>
        <p:nvPicPr>
          <p:cNvPr id="13" name="Picture 12" descr="A person taking a selfie&#10;&#10;AI-generated content may be incorrect.">
            <a:extLst>
              <a:ext uri="{FF2B5EF4-FFF2-40B4-BE49-F238E27FC236}">
                <a16:creationId xmlns:a16="http://schemas.microsoft.com/office/drawing/2014/main" id="{36F67963-0533-A058-436B-7B532A23B572}"/>
              </a:ext>
            </a:extLst>
          </p:cNvPr>
          <p:cNvPicPr>
            <a:picLocks noChangeAspect="1"/>
          </p:cNvPicPr>
          <p:nvPr/>
        </p:nvPicPr>
        <p:blipFill>
          <a:blip r:embed="rId4"/>
          <a:stretch>
            <a:fillRect/>
          </a:stretch>
        </p:blipFill>
        <p:spPr>
          <a:xfrm>
            <a:off x="10558463" y="4845843"/>
            <a:ext cx="1338263" cy="1690689"/>
          </a:xfrm>
          <a:prstGeom prst="rect">
            <a:avLst/>
          </a:prstGeom>
          <a:effectLst>
            <a:softEdge rad="101600"/>
          </a:effectLst>
        </p:spPr>
      </p:pic>
      <p:sp>
        <p:nvSpPr>
          <p:cNvPr id="15" name="TextBox 14">
            <a:extLst>
              <a:ext uri="{FF2B5EF4-FFF2-40B4-BE49-F238E27FC236}">
                <a16:creationId xmlns:a16="http://schemas.microsoft.com/office/drawing/2014/main" id="{61F9F2F2-F654-C906-E473-9C475F375880}"/>
              </a:ext>
            </a:extLst>
          </p:cNvPr>
          <p:cNvSpPr txBox="1"/>
          <p:nvPr/>
        </p:nvSpPr>
        <p:spPr>
          <a:xfrm>
            <a:off x="295274" y="4615663"/>
            <a:ext cx="7151348" cy="907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ts val="600"/>
              </a:spcAft>
            </a:pPr>
            <a:r>
              <a:rPr lang="en-US" sz="2400" b="1" dirty="0">
                <a:solidFill>
                  <a:srgbClr val="163E64"/>
                </a:solidFill>
                <a:latin typeface="Century Gothic" panose="020B0502020202020204" pitchFamily="34" charset="0"/>
              </a:rPr>
              <a:t>Sally-Ann Monger | Careers Adviser/Lead</a:t>
            </a:r>
          </a:p>
          <a:p>
            <a:pPr>
              <a:spcBef>
                <a:spcPct val="0"/>
              </a:spcBef>
              <a:spcAft>
                <a:spcPts val="600"/>
              </a:spcAft>
            </a:pPr>
            <a:r>
              <a:rPr lang="en-US" sz="2400" b="1" dirty="0">
                <a:solidFill>
                  <a:srgbClr val="163E64"/>
                </a:solidFill>
                <a:latin typeface="Century Gothic" panose="020B0502020202020204" pitchFamily="34" charset="0"/>
              </a:rPr>
              <a:t>Naomi Higby | Careers Adviser</a:t>
            </a:r>
          </a:p>
        </p:txBody>
      </p:sp>
      <p:sp>
        <p:nvSpPr>
          <p:cNvPr id="16" name="TextBox 15">
            <a:extLst>
              <a:ext uri="{FF2B5EF4-FFF2-40B4-BE49-F238E27FC236}">
                <a16:creationId xmlns:a16="http://schemas.microsoft.com/office/drawing/2014/main" id="{5BD1555F-D67C-B2A8-8D24-11123F8E3320}"/>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pic>
        <p:nvPicPr>
          <p:cNvPr id="17" name="Picture 16" descr="A blue and purple text on a black background">
            <a:extLst>
              <a:ext uri="{FF2B5EF4-FFF2-40B4-BE49-F238E27FC236}">
                <a16:creationId xmlns:a16="http://schemas.microsoft.com/office/drawing/2014/main" id="{87584D33-6543-58A6-F760-47CCCBEE45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5170" y="6080467"/>
            <a:ext cx="1767569" cy="570041"/>
          </a:xfrm>
          <a:prstGeom prst="rect">
            <a:avLst/>
          </a:prstGeom>
        </p:spPr>
      </p:pic>
      <p:pic>
        <p:nvPicPr>
          <p:cNvPr id="3" name="Picture 2">
            <a:extLst>
              <a:ext uri="{FF2B5EF4-FFF2-40B4-BE49-F238E27FC236}">
                <a16:creationId xmlns:a16="http://schemas.microsoft.com/office/drawing/2014/main" id="{C828742F-3548-7B6F-3515-94D65E30AD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5170" y="5546666"/>
            <a:ext cx="1655198" cy="533801"/>
          </a:xfrm>
          <a:prstGeom prst="rect">
            <a:avLst/>
          </a:prstGeom>
        </p:spPr>
      </p:pic>
    </p:spTree>
    <p:extLst>
      <p:ext uri="{BB962C8B-B14F-4D97-AF65-F5344CB8AC3E}">
        <p14:creationId xmlns:p14="http://schemas.microsoft.com/office/powerpoint/2010/main" val="7001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22A1139-D42F-7D0F-BE63-FF83F5417CE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5CD9082-C2D6-ED5B-B3E9-C099DF3871BA}"/>
              </a:ext>
            </a:extLst>
          </p:cNvPr>
          <p:cNvSpPr txBox="1"/>
          <p:nvPr/>
        </p:nvSpPr>
        <p:spPr>
          <a:xfrm>
            <a:off x="0" y="131383"/>
            <a:ext cx="945931" cy="707886"/>
          </a:xfrm>
          <a:prstGeom prst="rect">
            <a:avLst/>
          </a:prstGeom>
          <a:noFill/>
        </p:spPr>
        <p:txBody>
          <a:bodyPr wrap="square" rtlCol="0">
            <a:spAutoFit/>
          </a:bodyPr>
          <a:lstStyle/>
          <a:p>
            <a:r>
              <a:rPr lang="en-GB" sz="800" dirty="0">
                <a:hlinkClick r:id="rId3" tooltip="https://www.flickr.com/photos/9293535@N04/1070601182"/>
              </a:rPr>
              <a:t>This Photo</a:t>
            </a:r>
            <a:r>
              <a:rPr lang="en-GB" sz="800" dirty="0"/>
              <a:t> by Unknown Author is licensed under </a:t>
            </a:r>
            <a:r>
              <a:rPr lang="en-GB" sz="800" dirty="0">
                <a:hlinkClick r:id="rId4" tooltip="https://creativecommons.org/licenses/by-nd/3.0/"/>
              </a:rPr>
              <a:t>CC BY-ND</a:t>
            </a:r>
            <a:endParaRPr lang="en-GB" sz="800" dirty="0"/>
          </a:p>
        </p:txBody>
      </p:sp>
      <p:sp>
        <p:nvSpPr>
          <p:cNvPr id="8" name="Rectangle: Rounded Corners 7">
            <a:extLst>
              <a:ext uri="{FF2B5EF4-FFF2-40B4-BE49-F238E27FC236}">
                <a16:creationId xmlns:a16="http://schemas.microsoft.com/office/drawing/2014/main" id="{F63276BB-055B-5DBD-6865-E50C3E3DEF58}"/>
              </a:ext>
            </a:extLst>
          </p:cNvPr>
          <p:cNvSpPr/>
          <p:nvPr/>
        </p:nvSpPr>
        <p:spPr>
          <a:xfrm>
            <a:off x="281653" y="3302875"/>
            <a:ext cx="8856703" cy="308741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525C29C-5158-267F-C958-EDD21CD24608}"/>
              </a:ext>
            </a:extLst>
          </p:cNvPr>
          <p:cNvSpPr txBox="1"/>
          <p:nvPr/>
        </p:nvSpPr>
        <p:spPr>
          <a:xfrm>
            <a:off x="1362660" y="296014"/>
            <a:ext cx="11741015" cy="707886"/>
          </a:xfrm>
          <a:prstGeom prst="rect">
            <a:avLst/>
          </a:prstGeom>
          <a:noFill/>
        </p:spPr>
        <p:txBody>
          <a:bodyPr wrap="square">
            <a:spAutoFit/>
          </a:bodyPr>
          <a:lstStyle/>
          <a:p>
            <a:pPr defTabSz="457200">
              <a:spcBef>
                <a:spcPct val="0"/>
              </a:spcBef>
              <a:spcAft>
                <a:spcPts val="600"/>
              </a:spcAft>
            </a:pPr>
            <a:r>
              <a:rPr lang="en-US" sz="4000" b="1" dirty="0">
                <a:solidFill>
                  <a:srgbClr val="163E64"/>
                </a:solidFill>
              </a:rPr>
              <a:t>SEND &amp; Vulnerable Learners &amp; Apprentices</a:t>
            </a:r>
          </a:p>
        </p:txBody>
      </p:sp>
      <p:sp>
        <p:nvSpPr>
          <p:cNvPr id="3" name="TextBox 2">
            <a:extLst>
              <a:ext uri="{FF2B5EF4-FFF2-40B4-BE49-F238E27FC236}">
                <a16:creationId xmlns:a16="http://schemas.microsoft.com/office/drawing/2014/main" id="{25DC7928-AF2F-FDEB-1CD5-3D38BFA8405E}"/>
              </a:ext>
            </a:extLst>
          </p:cNvPr>
          <p:cNvSpPr txBox="1"/>
          <p:nvPr/>
        </p:nvSpPr>
        <p:spPr>
          <a:xfrm>
            <a:off x="553155" y="1003900"/>
            <a:ext cx="11628126" cy="5909310"/>
          </a:xfrm>
          <a:prstGeom prst="rect">
            <a:avLst/>
          </a:prstGeom>
          <a:noFill/>
        </p:spPr>
        <p:txBody>
          <a:bodyPr wrap="square" rtlCol="0">
            <a:spAutoFit/>
          </a:bodyPr>
          <a:lstStyle/>
          <a:p>
            <a:r>
              <a:rPr lang="en-GB" dirty="0">
                <a:latin typeface="Poppins" panose="00000500000000000000" pitchFamily="2" charset="0"/>
                <a:ea typeface="Verdana" panose="020B0604030504040204" pitchFamily="34" charset="0"/>
                <a:cs typeface="Poppins" panose="00000500000000000000" pitchFamily="2" charset="0"/>
              </a:rPr>
              <a:t>More focus on a joined-up approach for learners and apprentices with SEND and vulnerable groups.</a:t>
            </a:r>
          </a:p>
          <a:p>
            <a:endParaRPr lang="en-GB" dirty="0">
              <a:latin typeface="Poppins" panose="00000500000000000000" pitchFamily="2" charset="0"/>
              <a:ea typeface="Verdana" panose="020B0604030504040204" pitchFamily="34" charset="0"/>
              <a:cs typeface="Poppins" panose="00000500000000000000" pitchFamily="2" charset="0"/>
            </a:endParaRPr>
          </a:p>
          <a:p>
            <a:r>
              <a:rPr lang="en-GB" dirty="0">
                <a:latin typeface="Poppins" panose="00000500000000000000" pitchFamily="2" charset="0"/>
                <a:ea typeface="Verdana" panose="020B0604030504040204" pitchFamily="34" charset="0"/>
                <a:cs typeface="Poppins" panose="00000500000000000000" pitchFamily="2" charset="0"/>
              </a:rPr>
              <a:t>Ofsted will be very interested in what you are doing for your learners and apprentices, including those:</a:t>
            </a:r>
          </a:p>
          <a:p>
            <a:endParaRPr lang="en-GB" dirty="0">
              <a:latin typeface="Poppins" panose="00000500000000000000" pitchFamily="2" charset="0"/>
              <a:ea typeface="Verdana" panose="020B0604030504040204" pitchFamily="34" charset="0"/>
              <a:cs typeface="Poppins" panose="00000500000000000000" pitchFamily="2" charset="0"/>
            </a:endParaRPr>
          </a:p>
          <a:p>
            <a:r>
              <a:rPr lang="en-GB" dirty="0">
                <a:latin typeface="Poppins" panose="00000500000000000000" pitchFamily="2" charset="0"/>
                <a:ea typeface="Verdana" panose="020B0604030504040204" pitchFamily="34" charset="0"/>
                <a:cs typeface="Poppins" panose="00000500000000000000" pitchFamily="2" charset="0"/>
              </a:rPr>
              <a:t> </a:t>
            </a:r>
            <a:r>
              <a:rPr lang="en-GB" i="1" dirty="0">
                <a:latin typeface="Poppins" panose="00000500000000000000" pitchFamily="2" charset="0"/>
                <a:ea typeface="Verdana" panose="020B0604030504040204" pitchFamily="34" charset="0"/>
                <a:cs typeface="Poppins" panose="00000500000000000000" pitchFamily="2" charset="0"/>
              </a:rPr>
              <a:t>“who are disadvantaged, those with SEND or high needs, those who are known or previously known to social care, and those who may face other barriers to their learning or well-being, including those without English and Maths.”</a:t>
            </a:r>
          </a:p>
          <a:p>
            <a:endParaRPr lang="en-GB" i="1" dirty="0">
              <a:latin typeface="Poppins" panose="00000500000000000000" pitchFamily="2" charset="0"/>
              <a:ea typeface="Verdana" panose="020B0604030504040204" pitchFamily="34" charset="0"/>
              <a:cs typeface="Poppins" panose="00000500000000000000" pitchFamily="2" charset="0"/>
            </a:endParaRPr>
          </a:p>
          <a:p>
            <a:pPr marL="457200" indent="-457200">
              <a:buFont typeface="Arial" panose="020B0604020202020204" pitchFamily="34" charset="0"/>
              <a:buChar char="•"/>
            </a:pPr>
            <a:r>
              <a:rPr lang="en-GB" dirty="0">
                <a:latin typeface="Poppins" panose="00000500000000000000" pitchFamily="2" charset="0"/>
                <a:ea typeface="Verdana" panose="020B0604030504040204" pitchFamily="34" charset="0"/>
                <a:cs typeface="Poppins" panose="00000500000000000000" pitchFamily="2" charset="0"/>
              </a:rPr>
              <a:t>EHCP – Education &amp; Health Care Plan</a:t>
            </a:r>
          </a:p>
          <a:p>
            <a:pPr marL="457200" indent="-457200">
              <a:buFont typeface="Arial" panose="020B0604020202020204" pitchFamily="34" charset="0"/>
              <a:buChar char="•"/>
            </a:pPr>
            <a:r>
              <a:rPr lang="en-GB" dirty="0">
                <a:latin typeface="Poppins" panose="00000500000000000000" pitchFamily="2" charset="0"/>
                <a:ea typeface="Verdana" panose="020B0604030504040204" pitchFamily="34" charset="0"/>
                <a:cs typeface="Poppins" panose="00000500000000000000" pitchFamily="2" charset="0"/>
              </a:rPr>
              <a:t>Children in Need</a:t>
            </a:r>
          </a:p>
          <a:p>
            <a:pPr marL="457200" indent="-457200">
              <a:buFont typeface="Arial" panose="020B0604020202020204" pitchFamily="34" charset="0"/>
              <a:buChar char="•"/>
            </a:pPr>
            <a:r>
              <a:rPr lang="en-GB" dirty="0">
                <a:latin typeface="Poppins" panose="00000500000000000000" pitchFamily="2" charset="0"/>
                <a:ea typeface="Verdana" panose="020B0604030504040204" pitchFamily="34" charset="0"/>
                <a:cs typeface="Poppins" panose="00000500000000000000" pitchFamily="2" charset="0"/>
              </a:rPr>
              <a:t>Declared additional need/disability</a:t>
            </a:r>
          </a:p>
          <a:p>
            <a:pPr marL="457200" indent="-457200">
              <a:buFont typeface="Arial" panose="020B0604020202020204" pitchFamily="34" charset="0"/>
              <a:buChar char="•"/>
            </a:pPr>
            <a:r>
              <a:rPr lang="en-GB" dirty="0">
                <a:latin typeface="Poppins" panose="00000500000000000000" pitchFamily="2" charset="0"/>
                <a:ea typeface="Verdana" panose="020B0604030504040204" pitchFamily="34" charset="0"/>
                <a:cs typeface="Poppins" panose="00000500000000000000" pitchFamily="2" charset="0"/>
              </a:rPr>
              <a:t>Care/care leaver (LACs) and Previously Looked after Children (PLACs)</a:t>
            </a:r>
          </a:p>
          <a:p>
            <a:pPr marL="457200" indent="-457200">
              <a:buFont typeface="Arial" panose="020B0604020202020204" pitchFamily="34" charset="0"/>
              <a:buChar char="•"/>
            </a:pPr>
            <a:r>
              <a:rPr lang="en-GB" dirty="0">
                <a:latin typeface="Poppins" panose="00000500000000000000" pitchFamily="2" charset="0"/>
                <a:ea typeface="Verdana" panose="020B0604030504040204" pitchFamily="34" charset="0"/>
                <a:cs typeface="Poppins" panose="00000500000000000000" pitchFamily="2" charset="0"/>
              </a:rPr>
              <a:t>EAL English as an additional language</a:t>
            </a:r>
          </a:p>
          <a:p>
            <a:pPr marL="457200" indent="-457200">
              <a:buFont typeface="Arial" panose="020B0604020202020204" pitchFamily="34" charset="0"/>
              <a:buChar char="•"/>
            </a:pPr>
            <a:r>
              <a:rPr lang="en-GB" dirty="0">
                <a:latin typeface="Poppins" panose="00000500000000000000" pitchFamily="2" charset="0"/>
                <a:ea typeface="Verdana" panose="020B0604030504040204" pitchFamily="34" charset="0"/>
                <a:cs typeface="Poppins" panose="00000500000000000000" pitchFamily="2" charset="0"/>
              </a:rPr>
              <a:t>Service children</a:t>
            </a:r>
          </a:p>
          <a:p>
            <a:pPr marL="457200" indent="-457200">
              <a:buFont typeface="Arial" panose="020B0604020202020204" pitchFamily="34" charset="0"/>
              <a:buChar char="•"/>
            </a:pPr>
            <a:r>
              <a:rPr lang="en-GB" dirty="0">
                <a:latin typeface="Poppins" panose="00000500000000000000" pitchFamily="2" charset="0"/>
                <a:ea typeface="Verdana" panose="020B0604030504040204" pitchFamily="34" charset="0"/>
                <a:cs typeface="Poppins" panose="00000500000000000000" pitchFamily="2" charset="0"/>
              </a:rPr>
              <a:t>Young carers</a:t>
            </a:r>
          </a:p>
          <a:p>
            <a:pPr marL="457200" indent="-457200">
              <a:buFont typeface="Arial" panose="020B0604020202020204" pitchFamily="34" charset="0"/>
              <a:buChar char="•"/>
            </a:pPr>
            <a:r>
              <a:rPr lang="en-GB" dirty="0">
                <a:latin typeface="Poppins" panose="00000500000000000000" pitchFamily="2" charset="0"/>
                <a:ea typeface="Verdana" panose="020B0604030504040204" pitchFamily="34" charset="0"/>
                <a:cs typeface="Poppins" panose="00000500000000000000" pitchFamily="2" charset="0"/>
              </a:rPr>
              <a:t>Refugees/Asylum Seekers</a:t>
            </a:r>
          </a:p>
          <a:p>
            <a:pPr marL="457200" indent="-457200">
              <a:buFont typeface="Arial" panose="020B0604020202020204" pitchFamily="34" charset="0"/>
              <a:buChar char="•"/>
            </a:pPr>
            <a:r>
              <a:rPr lang="en-GB" dirty="0">
                <a:latin typeface="Poppins" panose="00000500000000000000" pitchFamily="2" charset="0"/>
                <a:ea typeface="Verdana" panose="020B0604030504040204" pitchFamily="34" charset="0"/>
                <a:cs typeface="Poppins" panose="00000500000000000000" pitchFamily="2" charset="0"/>
              </a:rPr>
              <a:t>Those without Maths or English at level 2*</a:t>
            </a:r>
          </a:p>
          <a:p>
            <a:pPr marL="457200" indent="-457200">
              <a:buFont typeface="Arial" panose="020B0604020202020204" pitchFamily="34" charset="0"/>
              <a:buChar char="•"/>
            </a:pPr>
            <a:endParaRPr lang="en-GB" dirty="0">
              <a:latin typeface="Poppins" panose="00000500000000000000" pitchFamily="2" charset="0"/>
              <a:ea typeface="Verdana" panose="020B0604030504040204" pitchFamily="34" charset="0"/>
              <a:cs typeface="Poppins" panose="00000500000000000000" pitchFamily="2" charset="0"/>
            </a:endParaRPr>
          </a:p>
          <a:p>
            <a:endParaRPr lang="en-GB" dirty="0">
              <a:latin typeface="Poppins" panose="00000500000000000000" pitchFamily="2" charset="0"/>
              <a:ea typeface="Verdana" panose="020B0604030504040204" pitchFamily="34" charset="0"/>
              <a:cs typeface="Poppins" panose="00000500000000000000" pitchFamily="2" charset="0"/>
            </a:endParaRPr>
          </a:p>
          <a:p>
            <a:r>
              <a:rPr lang="en-GB" dirty="0">
                <a:latin typeface="Poppins" panose="00000500000000000000" pitchFamily="2" charset="0"/>
                <a:ea typeface="Verdana" panose="020B0604030504040204" pitchFamily="34" charset="0"/>
                <a:cs typeface="Poppins" panose="00000500000000000000" pitchFamily="2" charset="0"/>
              </a:rPr>
              <a:t>* </a:t>
            </a:r>
            <a:r>
              <a:rPr lang="en-GB" dirty="0" err="1">
                <a:latin typeface="Poppins" panose="00000500000000000000" pitchFamily="2" charset="0"/>
                <a:ea typeface="Verdana" panose="020B0604030504040204" pitchFamily="34" charset="0"/>
                <a:cs typeface="Poppins" panose="00000500000000000000" pitchFamily="2" charset="0"/>
              </a:rPr>
              <a:t>OfstedNews</a:t>
            </a:r>
            <a:r>
              <a:rPr lang="en-GB" dirty="0">
                <a:latin typeface="Poppins" panose="00000500000000000000" pitchFamily="2" charset="0"/>
                <a:ea typeface="Verdana" panose="020B0604030504040204" pitchFamily="34" charset="0"/>
                <a:cs typeface="Poppins" panose="00000500000000000000" pitchFamily="2" charset="0"/>
              </a:rPr>
              <a:t>							</a:t>
            </a:r>
          </a:p>
        </p:txBody>
      </p:sp>
      <p:sp>
        <p:nvSpPr>
          <p:cNvPr id="6" name="TextBox 5">
            <a:extLst>
              <a:ext uri="{FF2B5EF4-FFF2-40B4-BE49-F238E27FC236}">
                <a16:creationId xmlns:a16="http://schemas.microsoft.com/office/drawing/2014/main" id="{767FBC6C-F6B7-FB93-D558-2B0275BA20EF}"/>
              </a:ext>
            </a:extLst>
          </p:cNvPr>
          <p:cNvSpPr txBox="1"/>
          <p:nvPr/>
        </p:nvSpPr>
        <p:spPr>
          <a:xfrm>
            <a:off x="6084712" y="6561986"/>
            <a:ext cx="6107288" cy="246221"/>
          </a:xfrm>
          <a:prstGeom prst="rect">
            <a:avLst/>
          </a:prstGeom>
          <a:noFill/>
        </p:spPr>
        <p:txBody>
          <a:bodyPr wrap="square">
            <a:spAutoFit/>
          </a:bodyPr>
          <a:lstStyle/>
          <a:p>
            <a:pPr algn="r"/>
            <a:r>
              <a:rPr lang="en-GB" sz="1000" dirty="0">
                <a:latin typeface="Poppins" panose="00000500000000000000" pitchFamily="2" charset="0"/>
                <a:cs typeface="Poppins" panose="00000500000000000000" pitchFamily="2" charset="0"/>
              </a:rPr>
              <a:t>Ofsted News - YouTube   </a:t>
            </a:r>
            <a:r>
              <a:rPr lang="en-GB" sz="1000" dirty="0">
                <a:latin typeface="Poppins" panose="00000500000000000000" pitchFamily="2" charset="0"/>
                <a:cs typeface="Poppins" panose="00000500000000000000" pitchFamily="2" charset="0"/>
                <a:hlinkClick r:id="rId5"/>
              </a:rPr>
              <a:t>https://youtu.be/vezSexVMDt0?si=3MBuOa9Jc-fRio5q</a:t>
            </a:r>
            <a:r>
              <a:rPr lang="en-GB" sz="1000" dirty="0">
                <a:latin typeface="Poppins" panose="00000500000000000000" pitchFamily="2" charset="0"/>
                <a:cs typeface="Poppins" panose="00000500000000000000" pitchFamily="2" charset="0"/>
              </a:rPr>
              <a:t> </a:t>
            </a:r>
          </a:p>
        </p:txBody>
      </p:sp>
      <p:sp>
        <p:nvSpPr>
          <p:cNvPr id="4" name="Speech Bubble: Oval 3">
            <a:extLst>
              <a:ext uri="{FF2B5EF4-FFF2-40B4-BE49-F238E27FC236}">
                <a16:creationId xmlns:a16="http://schemas.microsoft.com/office/drawing/2014/main" id="{F47DF85E-1CA0-9F70-B8E2-334A3FB6C1A8}"/>
              </a:ext>
            </a:extLst>
          </p:cNvPr>
          <p:cNvSpPr/>
          <p:nvPr/>
        </p:nvSpPr>
        <p:spPr>
          <a:xfrm>
            <a:off x="9279466" y="4287681"/>
            <a:ext cx="2105378" cy="1512711"/>
          </a:xfrm>
          <a:prstGeom prst="wedgeEllipseCallout">
            <a:avLst/>
          </a:prstGeom>
          <a:noFill/>
          <a:ln w="19050">
            <a:solidFill>
              <a:schemeClr val="tx1"/>
            </a:solidFill>
          </a:ln>
          <a:scene3d>
            <a:camera prst="orthographicFront"/>
            <a:lightRig rig="balanced"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90E968A-55BF-C743-58AC-7AED9958273B}"/>
              </a:ext>
            </a:extLst>
          </p:cNvPr>
          <p:cNvSpPr txBox="1"/>
          <p:nvPr/>
        </p:nvSpPr>
        <p:spPr>
          <a:xfrm>
            <a:off x="9533467" y="4582371"/>
            <a:ext cx="2105378" cy="923330"/>
          </a:xfrm>
          <a:prstGeom prst="rect">
            <a:avLst/>
          </a:prstGeom>
          <a:noFill/>
        </p:spPr>
        <p:txBody>
          <a:bodyPr wrap="square" rtlCol="0">
            <a:spAutoFit/>
          </a:bodyPr>
          <a:lstStyle/>
          <a:p>
            <a:r>
              <a:rPr lang="en-GB" dirty="0">
                <a:latin typeface="Poppins" panose="00000500000000000000" pitchFamily="2" charset="0"/>
                <a:cs typeface="Poppins" panose="00000500000000000000" pitchFamily="2" charset="0"/>
              </a:rPr>
              <a:t>Careers education can help</a:t>
            </a:r>
          </a:p>
        </p:txBody>
      </p:sp>
      <p:pic>
        <p:nvPicPr>
          <p:cNvPr id="10" name="Picture 9" descr="An orange circle with a white exclamation mark&#10;&#10;AI-generated content may be incorrect.">
            <a:extLst>
              <a:ext uri="{FF2B5EF4-FFF2-40B4-BE49-F238E27FC236}">
                <a16:creationId xmlns:a16="http://schemas.microsoft.com/office/drawing/2014/main" id="{D421585F-A983-0EBF-EA0A-0C817219348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319059">
            <a:off x="49891" y="13055"/>
            <a:ext cx="974901" cy="974901"/>
          </a:xfrm>
          <a:prstGeom prst="rect">
            <a:avLst/>
          </a:prstGeom>
        </p:spPr>
      </p:pic>
    </p:spTree>
    <p:extLst>
      <p:ext uri="{BB962C8B-B14F-4D97-AF65-F5344CB8AC3E}">
        <p14:creationId xmlns:p14="http://schemas.microsoft.com/office/powerpoint/2010/main" val="1081235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DC5899F-14F1-7C5C-6D98-F56F429A3E2E}"/>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2DE8A27-BCB4-493C-8820-20B16AF2D0CF}"/>
              </a:ext>
            </a:extLst>
          </p:cNvPr>
          <p:cNvSpPr/>
          <p:nvPr/>
        </p:nvSpPr>
        <p:spPr>
          <a:xfrm>
            <a:off x="7683942" y="1534509"/>
            <a:ext cx="4445879" cy="314259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29DB271-E42F-B54C-5910-11027D9A8819}"/>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6" name="TextBox 5">
            <a:extLst>
              <a:ext uri="{FF2B5EF4-FFF2-40B4-BE49-F238E27FC236}">
                <a16:creationId xmlns:a16="http://schemas.microsoft.com/office/drawing/2014/main" id="{872C9797-A1FB-1ADA-226E-0C45D8CBECAE}"/>
              </a:ext>
            </a:extLst>
          </p:cNvPr>
          <p:cNvSpPr txBox="1"/>
          <p:nvPr/>
        </p:nvSpPr>
        <p:spPr>
          <a:xfrm>
            <a:off x="-424479" y="374624"/>
            <a:ext cx="13040957" cy="646331"/>
          </a:xfrm>
          <a:prstGeom prst="rect">
            <a:avLst/>
          </a:prstGeom>
          <a:noFill/>
        </p:spPr>
        <p:txBody>
          <a:bodyPr wrap="square">
            <a:spAutoFit/>
          </a:bodyPr>
          <a:lstStyle/>
          <a:p>
            <a:pPr algn="ctr" defTabSz="457200">
              <a:spcBef>
                <a:spcPct val="0"/>
              </a:spcBef>
              <a:spcAft>
                <a:spcPts val="600"/>
              </a:spcAft>
            </a:pPr>
            <a:r>
              <a:rPr lang="en-GB" sz="3600" b="1" dirty="0">
                <a:solidFill>
                  <a:srgbClr val="163E64"/>
                </a:solidFill>
              </a:rPr>
              <a:t>Meaningful and varied encounters and experiences</a:t>
            </a:r>
            <a:endParaRPr lang="en-US" sz="3600" b="1" dirty="0">
              <a:solidFill>
                <a:srgbClr val="163E64"/>
              </a:solidFill>
            </a:endParaRPr>
          </a:p>
        </p:txBody>
      </p:sp>
      <p:sp>
        <p:nvSpPr>
          <p:cNvPr id="5" name="TextBox 4">
            <a:extLst>
              <a:ext uri="{FF2B5EF4-FFF2-40B4-BE49-F238E27FC236}">
                <a16:creationId xmlns:a16="http://schemas.microsoft.com/office/drawing/2014/main" id="{531AE3DE-9CD5-80A7-3BA0-C709C9A9CDE7}"/>
              </a:ext>
            </a:extLst>
          </p:cNvPr>
          <p:cNvSpPr txBox="1"/>
          <p:nvPr/>
        </p:nvSpPr>
        <p:spPr>
          <a:xfrm>
            <a:off x="264620" y="1359713"/>
            <a:ext cx="7165113" cy="490057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1600" b="0" i="0" dirty="0">
                <a:effectLst/>
                <a:latin typeface="Poppins" panose="00000500000000000000" pitchFamily="2" charset="0"/>
                <a:cs typeface="Poppins" panose="00000500000000000000" pitchFamily="2" charset="0"/>
              </a:rPr>
              <a:t>The most impactful careers guidance </a:t>
            </a:r>
            <a:r>
              <a:rPr lang="en-GB" sz="1600" b="1" i="0" dirty="0">
                <a:effectLst/>
                <a:latin typeface="Poppins" panose="00000500000000000000" pitchFamily="2" charset="0"/>
                <a:cs typeface="Poppins" panose="00000500000000000000" pitchFamily="2" charset="0"/>
              </a:rPr>
              <a:t>balances the number and variety of encounters and experiences of education and work</a:t>
            </a:r>
            <a:r>
              <a:rPr lang="en-GB" sz="1600" b="0" i="0" dirty="0">
                <a:effectLst/>
                <a:latin typeface="Poppins" panose="00000500000000000000" pitchFamily="2" charset="0"/>
                <a:cs typeface="Poppins" panose="00000500000000000000" pitchFamily="2" charset="0"/>
              </a:rPr>
              <a:t>, while providing </a:t>
            </a:r>
            <a:r>
              <a:rPr lang="en-GB" sz="1600" b="1" i="0" dirty="0">
                <a:effectLst/>
                <a:latin typeface="Poppins" panose="00000500000000000000" pitchFamily="2" charset="0"/>
                <a:cs typeface="Poppins" panose="00000500000000000000" pitchFamily="2" charset="0"/>
              </a:rPr>
              <a:t>time for young people to prepare and reflect. </a:t>
            </a:r>
          </a:p>
          <a:p>
            <a:pPr marL="285750" indent="-285750">
              <a:lnSpc>
                <a:spcPct val="150000"/>
              </a:lnSpc>
              <a:buFont typeface="Arial" panose="020B0604020202020204" pitchFamily="34" charset="0"/>
              <a:buChar char="•"/>
            </a:pPr>
            <a:r>
              <a:rPr lang="en-GB" sz="1600" b="0" i="0" dirty="0">
                <a:effectLst/>
                <a:latin typeface="Poppins" panose="00000500000000000000" pitchFamily="2" charset="0"/>
                <a:cs typeface="Poppins" panose="00000500000000000000" pitchFamily="2" charset="0"/>
              </a:rPr>
              <a:t>Gatsby </a:t>
            </a:r>
            <a:r>
              <a:rPr lang="en-GB" sz="1600" dirty="0">
                <a:latin typeface="Poppins" panose="00000500000000000000" pitchFamily="2" charset="0"/>
                <a:cs typeface="Poppins" panose="00000500000000000000" pitchFamily="2" charset="0"/>
              </a:rPr>
              <a:t>has expanded the definitions of </a:t>
            </a:r>
            <a:r>
              <a:rPr lang="en-GB" sz="1600" b="1" dirty="0">
                <a:latin typeface="Poppins" panose="00000500000000000000" pitchFamily="2" charset="0"/>
                <a:cs typeface="Poppins" panose="00000500000000000000" pitchFamily="2" charset="0"/>
              </a:rPr>
              <a:t>‘meaningful’ </a:t>
            </a:r>
            <a:r>
              <a:rPr lang="en-GB" sz="1600" dirty="0">
                <a:latin typeface="Poppins" panose="00000500000000000000" pitchFamily="2" charset="0"/>
                <a:cs typeface="Poppins" panose="00000500000000000000" pitchFamily="2" charset="0"/>
              </a:rPr>
              <a:t>in Benchmarks 5 and 7 and has</a:t>
            </a:r>
            <a:r>
              <a:rPr lang="en-GB" sz="1600" b="0" i="0" dirty="0">
                <a:effectLst/>
                <a:latin typeface="Poppins" panose="00000500000000000000" pitchFamily="2" charset="0"/>
                <a:cs typeface="Poppins" panose="00000500000000000000" pitchFamily="2" charset="0"/>
              </a:rPr>
              <a:t> added one to Benchmark 6. Planning encounters and experiences as part of a progressive and sequenced career programme for each student will also ensure they have the most impact.</a:t>
            </a:r>
          </a:p>
          <a:p>
            <a:pPr>
              <a:lnSpc>
                <a:spcPct val="150000"/>
              </a:lnSpc>
            </a:pPr>
            <a:endParaRPr lang="en-GB" sz="1600" dirty="0">
              <a:latin typeface="Poppins" panose="00000500000000000000" pitchFamily="2" charset="0"/>
              <a:cs typeface="Poppins" panose="00000500000000000000" pitchFamily="2" charset="0"/>
            </a:endParaRPr>
          </a:p>
          <a:p>
            <a:pPr marL="285750" indent="-285750">
              <a:lnSpc>
                <a:spcPct val="150000"/>
              </a:lnSpc>
              <a:buFont typeface="Arial" panose="020B0604020202020204" pitchFamily="34" charset="0"/>
              <a:buChar char="•"/>
            </a:pPr>
            <a:r>
              <a:rPr lang="en-GB" sz="1600" dirty="0">
                <a:latin typeface="Poppins" panose="00000500000000000000" pitchFamily="2" charset="0"/>
                <a:cs typeface="Poppins" panose="00000500000000000000" pitchFamily="2" charset="0"/>
              </a:rPr>
              <a:t>This may look different for </a:t>
            </a:r>
            <a:r>
              <a:rPr lang="en-GB" sz="1600" b="1" dirty="0">
                <a:latin typeface="Poppins" panose="00000500000000000000" pitchFamily="2" charset="0"/>
                <a:cs typeface="Poppins" panose="00000500000000000000" pitchFamily="2" charset="0"/>
              </a:rPr>
              <a:t>apprentices</a:t>
            </a:r>
            <a:r>
              <a:rPr lang="en-GB" sz="1600" dirty="0">
                <a:latin typeface="Poppins" panose="00000500000000000000" pitchFamily="2" charset="0"/>
                <a:cs typeface="Poppins" panose="00000500000000000000" pitchFamily="2" charset="0"/>
              </a:rPr>
              <a:t>; however, the employer may allow them to ‘carousel’ across different areas of the business, including meeting others who have progressed on from an apprenticeship</a:t>
            </a:r>
            <a:r>
              <a:rPr lang="en-GB" dirty="0">
                <a:latin typeface="Poppins" panose="00000500000000000000" pitchFamily="2" charset="0"/>
                <a:cs typeface="Poppins" panose="00000500000000000000" pitchFamily="2" charset="0"/>
              </a:rPr>
              <a:t>. </a:t>
            </a:r>
          </a:p>
        </p:txBody>
      </p:sp>
      <p:pic>
        <p:nvPicPr>
          <p:cNvPr id="4" name="Picture 3" descr="A person working on a car">
            <a:extLst>
              <a:ext uri="{FF2B5EF4-FFF2-40B4-BE49-F238E27FC236}">
                <a16:creationId xmlns:a16="http://schemas.microsoft.com/office/drawing/2014/main" id="{182727D6-89BF-A647-0330-9470462CAF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86383" y="1758808"/>
            <a:ext cx="4040995" cy="2693996"/>
          </a:xfrm>
          <a:prstGeom prst="rect">
            <a:avLst/>
          </a:prstGeom>
        </p:spPr>
      </p:pic>
    </p:spTree>
    <p:extLst>
      <p:ext uri="{BB962C8B-B14F-4D97-AF65-F5344CB8AC3E}">
        <p14:creationId xmlns:p14="http://schemas.microsoft.com/office/powerpoint/2010/main" val="266251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D1A8316-8420-FC10-835E-41190E4CA29D}"/>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D759413-125F-6255-AA1F-B4CD2FEDCB40}"/>
              </a:ext>
            </a:extLst>
          </p:cNvPr>
          <p:cNvSpPr/>
          <p:nvPr/>
        </p:nvSpPr>
        <p:spPr>
          <a:xfrm>
            <a:off x="283780" y="1345324"/>
            <a:ext cx="5307724" cy="469812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A9D24BF-EC5B-18BF-5737-3A042EF8794C}"/>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6" name="TextBox 5">
            <a:extLst>
              <a:ext uri="{FF2B5EF4-FFF2-40B4-BE49-F238E27FC236}">
                <a16:creationId xmlns:a16="http://schemas.microsoft.com/office/drawing/2014/main" id="{E4EFA2B1-8F15-0A9C-F60F-9CB5BCB1E001}"/>
              </a:ext>
            </a:extLst>
          </p:cNvPr>
          <p:cNvSpPr txBox="1"/>
          <p:nvPr/>
        </p:nvSpPr>
        <p:spPr>
          <a:xfrm>
            <a:off x="-286763" y="223934"/>
            <a:ext cx="13040957" cy="707886"/>
          </a:xfrm>
          <a:prstGeom prst="rect">
            <a:avLst/>
          </a:prstGeom>
          <a:noFill/>
        </p:spPr>
        <p:txBody>
          <a:bodyPr wrap="square">
            <a:spAutoFit/>
          </a:bodyPr>
          <a:lstStyle/>
          <a:p>
            <a:pPr algn="ctr" defTabSz="457200">
              <a:spcBef>
                <a:spcPct val="0"/>
              </a:spcBef>
              <a:spcAft>
                <a:spcPts val="600"/>
              </a:spcAft>
            </a:pPr>
            <a:r>
              <a:rPr lang="en-GB" sz="4000" b="1" dirty="0">
                <a:solidFill>
                  <a:srgbClr val="163E64"/>
                </a:solidFill>
              </a:rPr>
              <a:t>Focusing on the use of Information &amp; Data</a:t>
            </a:r>
            <a:endParaRPr lang="en-US" sz="4000" b="1" dirty="0">
              <a:solidFill>
                <a:srgbClr val="163E64"/>
              </a:solidFill>
            </a:endParaRPr>
          </a:p>
        </p:txBody>
      </p:sp>
      <p:sp>
        <p:nvSpPr>
          <p:cNvPr id="5" name="TextBox 4">
            <a:extLst>
              <a:ext uri="{FF2B5EF4-FFF2-40B4-BE49-F238E27FC236}">
                <a16:creationId xmlns:a16="http://schemas.microsoft.com/office/drawing/2014/main" id="{9803958F-BBBF-DCE2-1DD6-C891D8CCDEDF}"/>
              </a:ext>
            </a:extLst>
          </p:cNvPr>
          <p:cNvSpPr txBox="1"/>
          <p:nvPr/>
        </p:nvSpPr>
        <p:spPr>
          <a:xfrm>
            <a:off x="5798424" y="931820"/>
            <a:ext cx="6193880" cy="555562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1400" dirty="0">
                <a:latin typeface="Poppins" panose="00000500000000000000" pitchFamily="2" charset="0"/>
                <a:cs typeface="Poppins" panose="00000500000000000000" pitchFamily="2" charset="0"/>
              </a:rPr>
              <a:t>Young people must be able to explore all technical, vocational, and academic pathways </a:t>
            </a:r>
            <a:r>
              <a:rPr lang="en-GB" sz="1400" b="1" dirty="0">
                <a:latin typeface="Poppins" panose="00000500000000000000" pitchFamily="2" charset="0"/>
                <a:cs typeface="Poppins" panose="00000500000000000000" pitchFamily="2" charset="0"/>
              </a:rPr>
              <a:t>equitably </a:t>
            </a:r>
            <a:r>
              <a:rPr lang="en-GB" sz="1400" dirty="0">
                <a:latin typeface="Poppins" panose="00000500000000000000" pitchFamily="2" charset="0"/>
                <a:cs typeface="Poppins" panose="00000500000000000000" pitchFamily="2" charset="0"/>
              </a:rPr>
              <a:t>with </a:t>
            </a:r>
            <a:r>
              <a:rPr lang="en-GB" sz="1400" b="1" dirty="0">
                <a:latin typeface="Poppins" panose="00000500000000000000" pitchFamily="2" charset="0"/>
                <a:cs typeface="Poppins" panose="00000500000000000000" pitchFamily="2" charset="0"/>
              </a:rPr>
              <a:t>technical education information </a:t>
            </a:r>
            <a:r>
              <a:rPr lang="en-GB" sz="1400" dirty="0">
                <a:latin typeface="Poppins" panose="00000500000000000000" pitchFamily="2" charset="0"/>
                <a:cs typeface="Poppins" panose="00000500000000000000" pitchFamily="2" charset="0"/>
              </a:rPr>
              <a:t>being used to </a:t>
            </a:r>
            <a:r>
              <a:rPr lang="en-GB" sz="1400" b="1" dirty="0">
                <a:latin typeface="Poppins" panose="00000500000000000000" pitchFamily="2" charset="0"/>
                <a:cs typeface="Poppins" panose="00000500000000000000" pitchFamily="2" charset="0"/>
              </a:rPr>
              <a:t>support decision making.</a:t>
            </a:r>
          </a:p>
          <a:p>
            <a:pPr marL="285750" indent="-285750">
              <a:lnSpc>
                <a:spcPct val="150000"/>
              </a:lnSpc>
              <a:buFont typeface="Arial" panose="020B0604020202020204" pitchFamily="34" charset="0"/>
              <a:buChar char="•"/>
            </a:pPr>
            <a:r>
              <a:rPr lang="en-GB" sz="1400" b="1" dirty="0">
                <a:latin typeface="Poppins" panose="00000500000000000000" pitchFamily="2" charset="0"/>
                <a:cs typeface="Poppins" panose="00000500000000000000" pitchFamily="2" charset="0"/>
              </a:rPr>
              <a:t>Two way engagement with parents and carers </a:t>
            </a:r>
            <a:r>
              <a:rPr lang="en-GB" sz="1400" dirty="0">
                <a:latin typeface="Poppins" panose="00000500000000000000" pitchFamily="2" charset="0"/>
                <a:cs typeface="Poppins" panose="00000500000000000000" pitchFamily="2" charset="0"/>
              </a:rPr>
              <a:t>- no longer enough to share information about onward education and training options and the labour market, they must be actively </a:t>
            </a:r>
            <a:r>
              <a:rPr lang="en-GB" sz="1400" b="1" dirty="0">
                <a:latin typeface="Poppins" panose="00000500000000000000" pitchFamily="2" charset="0"/>
                <a:cs typeface="Poppins" panose="00000500000000000000" pitchFamily="2" charset="0"/>
              </a:rPr>
              <a:t>supported to use it</a:t>
            </a:r>
            <a:r>
              <a:rPr lang="en-GB" sz="1400" dirty="0">
                <a:latin typeface="Poppins" panose="00000500000000000000" pitchFamily="2" charset="0"/>
                <a:cs typeface="Poppins" panose="00000500000000000000" pitchFamily="2" charset="0"/>
              </a:rPr>
              <a:t> in decision-making.</a:t>
            </a:r>
          </a:p>
          <a:p>
            <a:pPr marL="285750" indent="-285750">
              <a:lnSpc>
                <a:spcPct val="150000"/>
              </a:lnSpc>
              <a:buFont typeface="Arial" panose="020B0604020202020204" pitchFamily="34" charset="0"/>
              <a:buChar char="•"/>
            </a:pPr>
            <a:r>
              <a:rPr lang="en-GB" sz="1400" dirty="0">
                <a:latin typeface="Poppins" panose="00000500000000000000" pitchFamily="2" charset="0"/>
                <a:cs typeface="Poppins" panose="00000500000000000000" pitchFamily="2" charset="0"/>
              </a:rPr>
              <a:t>Three year destination data collection removed, focus on </a:t>
            </a:r>
            <a:r>
              <a:rPr lang="en-GB" sz="1400" b="1" dirty="0">
                <a:latin typeface="Poppins" panose="00000500000000000000" pitchFamily="2" charset="0"/>
                <a:cs typeface="Poppins" panose="00000500000000000000" pitchFamily="2" charset="0"/>
              </a:rPr>
              <a:t>sustained and longer-term destination data </a:t>
            </a:r>
            <a:r>
              <a:rPr lang="en-GB" sz="1400" dirty="0">
                <a:latin typeface="Poppins" panose="00000500000000000000" pitchFamily="2" charset="0"/>
                <a:cs typeface="Poppins" panose="00000500000000000000" pitchFamily="2" charset="0"/>
              </a:rPr>
              <a:t>to </a:t>
            </a:r>
            <a:r>
              <a:rPr lang="en-GB" sz="1400" b="1" dirty="0">
                <a:latin typeface="Poppins" panose="00000500000000000000" pitchFamily="2" charset="0"/>
                <a:cs typeface="Poppins" panose="00000500000000000000" pitchFamily="2" charset="0"/>
              </a:rPr>
              <a:t>strategically evaluate careers programmes. </a:t>
            </a:r>
          </a:p>
          <a:p>
            <a:pPr marL="285750" indent="-285750">
              <a:lnSpc>
                <a:spcPct val="150000"/>
              </a:lnSpc>
              <a:buFont typeface="Arial" panose="020B0604020202020204" pitchFamily="34" charset="0"/>
              <a:buChar char="•"/>
            </a:pPr>
            <a:r>
              <a:rPr lang="en-GB" sz="1400" dirty="0">
                <a:latin typeface="Poppins" panose="00000500000000000000" pitchFamily="2" charset="0"/>
                <a:cs typeface="Poppins" panose="00000500000000000000" pitchFamily="2" charset="0"/>
              </a:rPr>
              <a:t>ITPs should now be focused on </a:t>
            </a:r>
            <a:r>
              <a:rPr lang="en-GB" sz="1400" b="1" dirty="0">
                <a:latin typeface="Poppins" panose="00000500000000000000" pitchFamily="2" charset="0"/>
                <a:cs typeface="Poppins" panose="00000500000000000000" pitchFamily="2" charset="0"/>
              </a:rPr>
              <a:t>recording and using data on young people’s participation in the careers programme</a:t>
            </a:r>
            <a:r>
              <a:rPr lang="en-GB" sz="1400" dirty="0">
                <a:latin typeface="Poppins" panose="00000500000000000000" pitchFamily="2" charset="0"/>
                <a:cs typeface="Poppins" panose="00000500000000000000" pitchFamily="2" charset="0"/>
              </a:rPr>
              <a:t>, as well as their aspirations and their intended and immediate destinations. </a:t>
            </a:r>
          </a:p>
          <a:p>
            <a:pPr marL="285750" indent="-285750">
              <a:lnSpc>
                <a:spcPct val="150000"/>
              </a:lnSpc>
              <a:buFont typeface="Arial" panose="020B0604020202020204" pitchFamily="34" charset="0"/>
              <a:buChar char="•"/>
            </a:pPr>
            <a:r>
              <a:rPr lang="en-GB" sz="1400" b="1" dirty="0">
                <a:latin typeface="Poppins" panose="00000500000000000000" pitchFamily="2" charset="0"/>
                <a:cs typeface="Poppins" panose="00000500000000000000" pitchFamily="2" charset="0"/>
              </a:rPr>
              <a:t>Focus on current learners and recent leavers, </a:t>
            </a:r>
            <a:r>
              <a:rPr lang="en-GB" sz="1400" dirty="0">
                <a:latin typeface="Poppins" panose="00000500000000000000" pitchFamily="2" charset="0"/>
                <a:cs typeface="Poppins" panose="00000500000000000000" pitchFamily="2" charset="0"/>
              </a:rPr>
              <a:t>particularly those without a secure next step who could be at risk of becoming </a:t>
            </a:r>
            <a:r>
              <a:rPr lang="en-GB" sz="1400" b="1" dirty="0">
                <a:latin typeface="Poppins" panose="00000500000000000000" pitchFamily="2" charset="0"/>
                <a:cs typeface="Poppins" panose="00000500000000000000" pitchFamily="2" charset="0"/>
              </a:rPr>
              <a:t>NEET</a:t>
            </a:r>
            <a:r>
              <a:rPr lang="en-GB" sz="1400" dirty="0">
                <a:latin typeface="Poppins" panose="00000500000000000000" pitchFamily="2" charset="0"/>
                <a:cs typeface="Poppins" panose="00000500000000000000" pitchFamily="2" charset="0"/>
              </a:rPr>
              <a:t> (not in education, employment or training).</a:t>
            </a:r>
          </a:p>
        </p:txBody>
      </p:sp>
      <p:pic>
        <p:nvPicPr>
          <p:cNvPr id="4" name="Picture 3" descr="A screenshot of a graph&#10;&#10;AI-generated content may be incorrect.">
            <a:extLst>
              <a:ext uri="{FF2B5EF4-FFF2-40B4-BE49-F238E27FC236}">
                <a16:creationId xmlns:a16="http://schemas.microsoft.com/office/drawing/2014/main" id="{0B7ACB7C-C23E-1F97-BB0E-9B9474A66F6B}"/>
              </a:ext>
            </a:extLst>
          </p:cNvPr>
          <p:cNvPicPr>
            <a:picLocks noChangeAspect="1"/>
          </p:cNvPicPr>
          <p:nvPr/>
        </p:nvPicPr>
        <p:blipFill>
          <a:blip r:embed="rId3"/>
          <a:stretch>
            <a:fillRect/>
          </a:stretch>
        </p:blipFill>
        <p:spPr>
          <a:xfrm>
            <a:off x="848176" y="1524797"/>
            <a:ext cx="4316096" cy="4339177"/>
          </a:xfrm>
          <a:prstGeom prst="rect">
            <a:avLst/>
          </a:prstGeom>
        </p:spPr>
      </p:pic>
    </p:spTree>
    <p:extLst>
      <p:ext uri="{BB962C8B-B14F-4D97-AF65-F5344CB8AC3E}">
        <p14:creationId xmlns:p14="http://schemas.microsoft.com/office/powerpoint/2010/main" val="269368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0E3347-6FC4-EAE8-3438-14044135221F}"/>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9DDBF13-48A4-74E2-6144-61AC248B7894}"/>
              </a:ext>
            </a:extLst>
          </p:cNvPr>
          <p:cNvSpPr/>
          <p:nvPr/>
        </p:nvSpPr>
        <p:spPr>
          <a:xfrm>
            <a:off x="7283669" y="1355834"/>
            <a:ext cx="4834762" cy="459146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FF0632F-7321-BF8C-3D80-40F6C34BCAE6}"/>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6" name="TextBox 5">
            <a:extLst>
              <a:ext uri="{FF2B5EF4-FFF2-40B4-BE49-F238E27FC236}">
                <a16:creationId xmlns:a16="http://schemas.microsoft.com/office/drawing/2014/main" id="{78B358EE-C27D-F63B-171A-02399FE823F8}"/>
              </a:ext>
            </a:extLst>
          </p:cNvPr>
          <p:cNvSpPr txBox="1"/>
          <p:nvPr/>
        </p:nvSpPr>
        <p:spPr>
          <a:xfrm>
            <a:off x="-424479" y="250447"/>
            <a:ext cx="13040957" cy="707886"/>
          </a:xfrm>
          <a:prstGeom prst="rect">
            <a:avLst/>
          </a:prstGeom>
          <a:noFill/>
        </p:spPr>
        <p:txBody>
          <a:bodyPr wrap="square">
            <a:spAutoFit/>
          </a:bodyPr>
          <a:lstStyle/>
          <a:p>
            <a:pPr algn="ctr" defTabSz="457200">
              <a:spcBef>
                <a:spcPct val="0"/>
              </a:spcBef>
              <a:spcAft>
                <a:spcPts val="600"/>
              </a:spcAft>
            </a:pPr>
            <a:r>
              <a:rPr lang="en-GB" sz="4000" b="1" dirty="0">
                <a:solidFill>
                  <a:srgbClr val="163E64"/>
                </a:solidFill>
              </a:rPr>
              <a:t>Engagement of Parents and Carers</a:t>
            </a:r>
            <a:endParaRPr lang="en-US" sz="4000" b="1" dirty="0">
              <a:solidFill>
                <a:srgbClr val="163E64"/>
              </a:solidFill>
            </a:endParaRPr>
          </a:p>
        </p:txBody>
      </p:sp>
      <p:sp>
        <p:nvSpPr>
          <p:cNvPr id="5" name="TextBox 4">
            <a:extLst>
              <a:ext uri="{FF2B5EF4-FFF2-40B4-BE49-F238E27FC236}">
                <a16:creationId xmlns:a16="http://schemas.microsoft.com/office/drawing/2014/main" id="{44E15FB4-0F9C-9391-CC3E-3AB3E8EC73E3}"/>
              </a:ext>
            </a:extLst>
          </p:cNvPr>
          <p:cNvSpPr txBox="1"/>
          <p:nvPr/>
        </p:nvSpPr>
        <p:spPr>
          <a:xfrm>
            <a:off x="233225" y="1037351"/>
            <a:ext cx="7024587" cy="522809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1600" b="1" dirty="0">
                <a:latin typeface="Poppins" panose="00000500000000000000" pitchFamily="2" charset="0"/>
                <a:cs typeface="Poppins" panose="00000500000000000000" pitchFamily="2" charset="0"/>
              </a:rPr>
              <a:t>Parents and carers remain a significant influence </a:t>
            </a:r>
            <a:r>
              <a:rPr lang="en-GB" sz="1600" dirty="0">
                <a:latin typeface="Poppins" panose="00000500000000000000" pitchFamily="2" charset="0"/>
                <a:cs typeface="Poppins" panose="00000500000000000000" pitchFamily="2" charset="0"/>
              </a:rPr>
              <a:t>on the decision-making of their children, but they can </a:t>
            </a:r>
            <a:r>
              <a:rPr lang="en-GB" sz="1600" b="1" dirty="0">
                <a:latin typeface="Poppins" panose="00000500000000000000" pitchFamily="2" charset="0"/>
                <a:cs typeface="Poppins" panose="00000500000000000000" pitchFamily="2" charset="0"/>
              </a:rPr>
              <a:t>struggle to feel confident or knowledgeable enough </a:t>
            </a:r>
            <a:r>
              <a:rPr lang="en-GB" sz="1600" dirty="0">
                <a:latin typeface="Poppins" panose="00000500000000000000" pitchFamily="2" charset="0"/>
                <a:cs typeface="Poppins" panose="00000500000000000000" pitchFamily="2" charset="0"/>
              </a:rPr>
              <a:t>to embrace this role, and they often rely on their own first-hand knowledge or on that of their social networks. </a:t>
            </a:r>
          </a:p>
          <a:p>
            <a:pPr marL="342900" indent="-342900">
              <a:lnSpc>
                <a:spcPct val="150000"/>
              </a:lnSpc>
              <a:buFont typeface="Arial" panose="020B0604020202020204" pitchFamily="34" charset="0"/>
              <a:buChar char="•"/>
            </a:pPr>
            <a:r>
              <a:rPr lang="en-GB" sz="1600" dirty="0">
                <a:latin typeface="Poppins" panose="00000500000000000000" pitchFamily="2" charset="0"/>
                <a:cs typeface="Poppins" panose="00000500000000000000" pitchFamily="2" charset="0"/>
              </a:rPr>
              <a:t>It is important that </a:t>
            </a:r>
            <a:r>
              <a:rPr lang="en-GB" sz="1600" b="1" dirty="0">
                <a:latin typeface="Poppins" panose="00000500000000000000" pitchFamily="2" charset="0"/>
                <a:cs typeface="Poppins" panose="00000500000000000000" pitchFamily="2" charset="0"/>
              </a:rPr>
              <a:t>young people receive consistent guidance </a:t>
            </a:r>
            <a:r>
              <a:rPr lang="en-GB" sz="1600" dirty="0">
                <a:latin typeface="Poppins" panose="00000500000000000000" pitchFamily="2" charset="0"/>
                <a:cs typeface="Poppins" panose="00000500000000000000" pitchFamily="2" charset="0"/>
              </a:rPr>
              <a:t>about their future choices from both their </a:t>
            </a:r>
            <a:r>
              <a:rPr lang="en-GB" sz="1600" b="1" dirty="0">
                <a:latin typeface="Poppins" panose="00000500000000000000" pitchFamily="2" charset="0"/>
                <a:cs typeface="Poppins" panose="00000500000000000000" pitchFamily="2" charset="0"/>
              </a:rPr>
              <a:t>education institution and at home</a:t>
            </a:r>
            <a:r>
              <a:rPr lang="en-GB" sz="1600" dirty="0">
                <a:latin typeface="Poppins" panose="00000500000000000000" pitchFamily="2" charset="0"/>
                <a:cs typeface="Poppins" panose="00000500000000000000" pitchFamily="2" charset="0"/>
              </a:rPr>
              <a:t>. </a:t>
            </a:r>
          </a:p>
          <a:p>
            <a:pPr marL="342900" indent="-342900">
              <a:lnSpc>
                <a:spcPct val="150000"/>
              </a:lnSpc>
              <a:buFont typeface="Arial" panose="020B0604020202020204" pitchFamily="34" charset="0"/>
              <a:buChar char="•"/>
            </a:pPr>
            <a:r>
              <a:rPr lang="en-GB" sz="1600" dirty="0">
                <a:latin typeface="Poppins" panose="00000500000000000000" pitchFamily="2" charset="0"/>
                <a:cs typeface="Poppins" panose="00000500000000000000" pitchFamily="2" charset="0"/>
              </a:rPr>
              <a:t>The updated benchmarks </a:t>
            </a:r>
            <a:r>
              <a:rPr lang="en-GB" sz="1600" b="1" dirty="0">
                <a:latin typeface="Poppins" panose="00000500000000000000" pitchFamily="2" charset="0"/>
                <a:cs typeface="Poppins" panose="00000500000000000000" pitchFamily="2" charset="0"/>
              </a:rPr>
              <a:t>strengthen the relationship </a:t>
            </a:r>
            <a:r>
              <a:rPr lang="en-GB" sz="1600" dirty="0">
                <a:latin typeface="Poppins" panose="00000500000000000000" pitchFamily="2" charset="0"/>
                <a:cs typeface="Poppins" panose="00000500000000000000" pitchFamily="2" charset="0"/>
              </a:rPr>
              <a:t>between </a:t>
            </a:r>
            <a:r>
              <a:rPr lang="en-GB" sz="1600" b="1" dirty="0">
                <a:latin typeface="Poppins" panose="00000500000000000000" pitchFamily="2" charset="0"/>
                <a:cs typeface="Poppins" panose="00000500000000000000" pitchFamily="2" charset="0"/>
              </a:rPr>
              <a:t>careers programmes and parents and carers.</a:t>
            </a:r>
          </a:p>
          <a:p>
            <a:pPr marL="342900" indent="-342900">
              <a:lnSpc>
                <a:spcPct val="150000"/>
              </a:lnSpc>
              <a:buFont typeface="Arial" panose="020B0604020202020204" pitchFamily="34" charset="0"/>
              <a:buChar char="•"/>
            </a:pPr>
            <a:r>
              <a:rPr lang="en-GB" sz="1600" dirty="0">
                <a:latin typeface="Poppins" panose="00000500000000000000" pitchFamily="2" charset="0"/>
                <a:cs typeface="Poppins" panose="00000500000000000000" pitchFamily="2" charset="0"/>
              </a:rPr>
              <a:t>The importance of not only sharing information about education and careers options with parents and carers, but also supporting them to access and use it in conversations with their children is emphasised.</a:t>
            </a:r>
          </a:p>
        </p:txBody>
      </p:sp>
      <p:pic>
        <p:nvPicPr>
          <p:cNvPr id="4" name="Picture 3" descr="A red and blue rectangular sign&#10;&#10;AI-generated content may be incorrect.">
            <a:extLst>
              <a:ext uri="{FF2B5EF4-FFF2-40B4-BE49-F238E27FC236}">
                <a16:creationId xmlns:a16="http://schemas.microsoft.com/office/drawing/2014/main" id="{2CBDA30B-BE38-7051-7D09-E968DB7A7FFA}"/>
              </a:ext>
            </a:extLst>
          </p:cNvPr>
          <p:cNvPicPr>
            <a:picLocks noChangeAspect="1"/>
          </p:cNvPicPr>
          <p:nvPr/>
        </p:nvPicPr>
        <p:blipFill>
          <a:blip r:embed="rId3"/>
          <a:stretch>
            <a:fillRect/>
          </a:stretch>
        </p:blipFill>
        <p:spPr>
          <a:xfrm>
            <a:off x="9986825" y="6036829"/>
            <a:ext cx="1971950" cy="657317"/>
          </a:xfrm>
          <a:prstGeom prst="rect">
            <a:avLst/>
          </a:prstGeom>
        </p:spPr>
      </p:pic>
      <p:pic>
        <p:nvPicPr>
          <p:cNvPr id="8" name="Picture 7" descr="A person and child standing together">
            <a:extLst>
              <a:ext uri="{FF2B5EF4-FFF2-40B4-BE49-F238E27FC236}">
                <a16:creationId xmlns:a16="http://schemas.microsoft.com/office/drawing/2014/main" id="{2603EEFF-2A15-1023-3D4A-C1E0E62429DB}"/>
              </a:ext>
            </a:extLst>
          </p:cNvPr>
          <p:cNvPicPr>
            <a:picLocks noChangeAspect="1"/>
          </p:cNvPicPr>
          <p:nvPr/>
        </p:nvPicPr>
        <p:blipFill>
          <a:blip r:embed="rId4"/>
          <a:stretch>
            <a:fillRect/>
          </a:stretch>
        </p:blipFill>
        <p:spPr>
          <a:xfrm>
            <a:off x="7652635" y="1534499"/>
            <a:ext cx="4175180" cy="4233802"/>
          </a:xfrm>
          <a:prstGeom prst="rect">
            <a:avLst/>
          </a:prstGeom>
        </p:spPr>
      </p:pic>
    </p:spTree>
    <p:extLst>
      <p:ext uri="{BB962C8B-B14F-4D97-AF65-F5344CB8AC3E}">
        <p14:creationId xmlns:p14="http://schemas.microsoft.com/office/powerpoint/2010/main" val="243039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E9428C-81B9-77C6-5944-88EC16258B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09E543-8DB8-8AAE-95FC-6BE99A279E39}"/>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TextBox 2">
            <a:extLst>
              <a:ext uri="{FF2B5EF4-FFF2-40B4-BE49-F238E27FC236}">
                <a16:creationId xmlns:a16="http://schemas.microsoft.com/office/drawing/2014/main" id="{D2854C34-5AC5-9760-D582-F42FCBE2CC6E}"/>
              </a:ext>
            </a:extLst>
          </p:cNvPr>
          <p:cNvSpPr txBox="1"/>
          <p:nvPr/>
        </p:nvSpPr>
        <p:spPr>
          <a:xfrm>
            <a:off x="2982044" y="2875002"/>
            <a:ext cx="6227912" cy="1107996"/>
          </a:xfrm>
          <a:prstGeom prst="rect">
            <a:avLst/>
          </a:prstGeom>
          <a:noFill/>
        </p:spPr>
        <p:txBody>
          <a:bodyPr wrap="square" lIns="91440" tIns="45720" rIns="91440" bIns="45720" anchor="t">
            <a:spAutoFit/>
          </a:bodyPr>
          <a:lstStyle/>
          <a:p>
            <a:pPr algn="ctr" defTabSz="457200">
              <a:spcBef>
                <a:spcPct val="0"/>
              </a:spcBef>
              <a:spcAft>
                <a:spcPts val="600"/>
              </a:spcAft>
            </a:pPr>
            <a:r>
              <a:rPr lang="en-US" sz="6600" b="1" dirty="0">
                <a:solidFill>
                  <a:srgbClr val="163E64"/>
                </a:solidFill>
                <a:cs typeface="Poppins" panose="00000500000000000000" pitchFamily="2" charset="0"/>
              </a:rPr>
              <a:t>Job Roles</a:t>
            </a:r>
            <a:endParaRPr lang="en-US" sz="6600" dirty="0">
              <a:solidFill>
                <a:srgbClr val="163E64"/>
              </a:solidFill>
              <a:cs typeface="Poppins" panose="00000500000000000000" pitchFamily="2" charset="0"/>
            </a:endParaRPr>
          </a:p>
        </p:txBody>
      </p:sp>
    </p:spTree>
    <p:extLst>
      <p:ext uri="{BB962C8B-B14F-4D97-AF65-F5344CB8AC3E}">
        <p14:creationId xmlns:p14="http://schemas.microsoft.com/office/powerpoint/2010/main" val="293205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C826FB-3027-BB1B-597B-85DA4DDB4CE4}"/>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6BDBA3A-CAD8-8C4C-94E5-4D2FCC3BCA55}"/>
              </a:ext>
            </a:extLst>
          </p:cNvPr>
          <p:cNvSpPr/>
          <p:nvPr/>
        </p:nvSpPr>
        <p:spPr>
          <a:xfrm>
            <a:off x="324169" y="1734207"/>
            <a:ext cx="4142727" cy="33738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1A5C72D-ECDE-F4E1-5EFD-A908FA74242D}"/>
              </a:ext>
            </a:extLst>
          </p:cNvPr>
          <p:cNvSpPr txBox="1"/>
          <p:nvPr/>
        </p:nvSpPr>
        <p:spPr>
          <a:xfrm>
            <a:off x="483865" y="3198167"/>
            <a:ext cx="9525000" cy="230832"/>
          </a:xfrm>
          <a:prstGeom prst="rect">
            <a:avLst/>
          </a:prstGeom>
          <a:noFill/>
        </p:spPr>
        <p:txBody>
          <a:bodyPr wrap="square" rtlCol="0">
            <a:spAutoFit/>
          </a:bodyPr>
          <a:lstStyle/>
          <a:p>
            <a:r>
              <a:rPr lang="en-GB" sz="900" dirty="0">
                <a:hlinkClick r:id="rId3" tooltip="https://www.solaresearch.org/2020/03/important-announcement-lasi20-update/"/>
              </a:rPr>
              <a:t>This Photo</a:t>
            </a:r>
            <a:r>
              <a:rPr lang="en-GB" sz="900" dirty="0"/>
              <a:t> by Unknown Author is licensed under </a:t>
            </a:r>
            <a:r>
              <a:rPr lang="en-GB" sz="900" dirty="0">
                <a:hlinkClick r:id="rId4" tooltip="https://creativecommons.org/licenses/by/3.0/"/>
              </a:rPr>
              <a:t>CC BY</a:t>
            </a:r>
            <a:endParaRPr lang="en-GB" sz="900" dirty="0"/>
          </a:p>
        </p:txBody>
      </p:sp>
      <p:sp>
        <p:nvSpPr>
          <p:cNvPr id="2" name="TextBox 1">
            <a:extLst>
              <a:ext uri="{FF2B5EF4-FFF2-40B4-BE49-F238E27FC236}">
                <a16:creationId xmlns:a16="http://schemas.microsoft.com/office/drawing/2014/main" id="{2619B20E-F584-F08C-C681-377C0D11D249}"/>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5" name="TextBox 4">
            <a:extLst>
              <a:ext uri="{FF2B5EF4-FFF2-40B4-BE49-F238E27FC236}">
                <a16:creationId xmlns:a16="http://schemas.microsoft.com/office/drawing/2014/main" id="{0A9F1C7D-5153-F881-EB59-58162B605A20}"/>
              </a:ext>
            </a:extLst>
          </p:cNvPr>
          <p:cNvSpPr txBox="1"/>
          <p:nvPr/>
        </p:nvSpPr>
        <p:spPr>
          <a:xfrm>
            <a:off x="4635062" y="1261241"/>
            <a:ext cx="7398893" cy="5509200"/>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n-GB" sz="1600" b="0" i="0" dirty="0">
                <a:effectLst/>
                <a:latin typeface="Poppins" panose="00000500000000000000" pitchFamily="2" charset="0"/>
                <a:cs typeface="Poppins" panose="00000500000000000000" pitchFamily="2" charset="0"/>
              </a:rPr>
              <a:t>Responsible and accountable for the </a:t>
            </a:r>
            <a:r>
              <a:rPr lang="en-GB" sz="1600" b="1" i="0" dirty="0">
                <a:effectLst/>
                <a:latin typeface="Poppins" panose="00000500000000000000" pitchFamily="2" charset="0"/>
                <a:cs typeface="Poppins" panose="00000500000000000000" pitchFamily="2" charset="0"/>
              </a:rPr>
              <a:t>planning and delivery of their ITPs careers programme</a:t>
            </a:r>
            <a:r>
              <a:rPr lang="en-GB" sz="1600" b="0" i="0" dirty="0">
                <a:effectLst/>
                <a:latin typeface="Poppins" panose="00000500000000000000" pitchFamily="2" charset="0"/>
                <a:cs typeface="Poppins" panose="00000500000000000000" pitchFamily="2" charset="0"/>
              </a:rPr>
              <a:t>. </a:t>
            </a:r>
          </a:p>
          <a:p>
            <a:pPr marL="285750" indent="-285750" algn="l">
              <a:lnSpc>
                <a:spcPct val="150000"/>
              </a:lnSpc>
              <a:buFont typeface="Arial" panose="020B0604020202020204" pitchFamily="34" charset="0"/>
              <a:buChar char="•"/>
            </a:pPr>
            <a:r>
              <a:rPr lang="en-GB" sz="1600" dirty="0">
                <a:latin typeface="Poppins" panose="00000500000000000000" pitchFamily="2" charset="0"/>
                <a:cs typeface="Poppins" panose="00000500000000000000" pitchFamily="2" charset="0"/>
              </a:rPr>
              <a:t>O</a:t>
            </a:r>
            <a:r>
              <a:rPr lang="en-GB" sz="1600" b="0" i="0" dirty="0">
                <a:effectLst/>
                <a:latin typeface="Poppins" panose="00000500000000000000" pitchFamily="2" charset="0"/>
                <a:cs typeface="Poppins" panose="00000500000000000000" pitchFamily="2" charset="0"/>
              </a:rPr>
              <a:t>ften a senior or middle leader with overall strategic responsibility for careers education.</a:t>
            </a:r>
          </a:p>
          <a:p>
            <a:pPr marL="285750" indent="-285750">
              <a:lnSpc>
                <a:spcPct val="150000"/>
              </a:lnSpc>
              <a:buFont typeface="Arial" panose="020B0604020202020204" pitchFamily="34" charset="0"/>
              <a:buChar char="•"/>
            </a:pPr>
            <a:r>
              <a:rPr lang="en-GB" sz="1600" b="0" i="0" dirty="0">
                <a:effectLst/>
                <a:latin typeface="Poppins" panose="00000500000000000000" pitchFamily="2" charset="0"/>
                <a:cs typeface="Poppins" panose="00000500000000000000" pitchFamily="2" charset="0"/>
              </a:rPr>
              <a:t>Develops a strategic careers plan, </a:t>
            </a:r>
            <a:r>
              <a:rPr lang="en-GB" sz="1600" dirty="0">
                <a:latin typeface="Poppins" panose="00000500000000000000" pitchFamily="2" charset="0"/>
                <a:cs typeface="Poppins" panose="00000500000000000000" pitchFamily="2" charset="0"/>
              </a:rPr>
              <a:t>builds a </a:t>
            </a:r>
            <a:r>
              <a:rPr lang="en-GB" sz="1600" b="1" dirty="0">
                <a:latin typeface="Poppins" panose="00000500000000000000" pitchFamily="2" charset="0"/>
                <a:cs typeface="Poppins" panose="00000500000000000000" pitchFamily="2" charset="0"/>
              </a:rPr>
              <a:t>progressive</a:t>
            </a:r>
            <a:r>
              <a:rPr lang="en-GB" sz="1600" dirty="0">
                <a:latin typeface="Poppins" panose="00000500000000000000" pitchFamily="2" charset="0"/>
                <a:cs typeface="Poppins" panose="00000500000000000000" pitchFamily="2" charset="0"/>
              </a:rPr>
              <a:t> careers programme, and tracks and evaluates</a:t>
            </a:r>
            <a:r>
              <a:rPr lang="en-GB" sz="1600" b="0" i="0" dirty="0">
                <a:effectLst/>
                <a:latin typeface="Poppins" panose="00000500000000000000" pitchFamily="2" charset="0"/>
                <a:cs typeface="Poppins" panose="00000500000000000000" pitchFamily="2" charset="0"/>
              </a:rPr>
              <a:t> the impact of provision. </a:t>
            </a:r>
          </a:p>
          <a:p>
            <a:pPr marL="285750" indent="-285750" algn="l">
              <a:lnSpc>
                <a:spcPct val="150000"/>
              </a:lnSpc>
              <a:buFont typeface="Arial" panose="020B0604020202020204" pitchFamily="34" charset="0"/>
              <a:buChar char="•"/>
            </a:pPr>
            <a:r>
              <a:rPr lang="en-GB" sz="1600" b="0" i="0" dirty="0">
                <a:effectLst/>
                <a:latin typeface="Poppins" panose="00000500000000000000" pitchFamily="2" charset="0"/>
                <a:cs typeface="Poppins" panose="00000500000000000000" pitchFamily="2" charset="0"/>
              </a:rPr>
              <a:t>The Careers Leader </a:t>
            </a:r>
            <a:r>
              <a:rPr lang="en-GB" sz="1600" b="1" i="0" dirty="0">
                <a:effectLst/>
                <a:latin typeface="Poppins" panose="00000500000000000000" pitchFamily="2" charset="0"/>
                <a:cs typeface="Poppins" panose="00000500000000000000" pitchFamily="2" charset="0"/>
              </a:rPr>
              <a:t>liaises with external partners</a:t>
            </a:r>
            <a:r>
              <a:rPr lang="en-GB" sz="1600" b="0" i="0" dirty="0">
                <a:effectLst/>
                <a:latin typeface="Poppins" panose="00000500000000000000" pitchFamily="2" charset="0"/>
                <a:cs typeface="Poppins" panose="00000500000000000000" pitchFamily="2" charset="0"/>
              </a:rPr>
              <a:t>, such as employers, learning providers, and careers guidance services, as well as manages and coordinates the ITPs provision through a </a:t>
            </a:r>
            <a:r>
              <a:rPr lang="en-GB" sz="1600" b="1" i="0" dirty="0">
                <a:effectLst/>
                <a:latin typeface="Poppins" panose="00000500000000000000" pitchFamily="2" charset="0"/>
                <a:cs typeface="Poppins" panose="00000500000000000000" pitchFamily="2" charset="0"/>
              </a:rPr>
              <a:t>stable and embedded programme</a:t>
            </a:r>
            <a:r>
              <a:rPr lang="en-GB" sz="1600" b="0" i="0" dirty="0">
                <a:effectLst/>
                <a:latin typeface="Poppins" panose="00000500000000000000" pitchFamily="2" charset="0"/>
                <a:cs typeface="Poppins" panose="00000500000000000000" pitchFamily="2" charset="0"/>
              </a:rPr>
              <a:t>. </a:t>
            </a:r>
          </a:p>
          <a:p>
            <a:pPr marL="285750" indent="-285750">
              <a:lnSpc>
                <a:spcPct val="150000"/>
              </a:lnSpc>
              <a:buFont typeface="Arial" panose="020B0604020202020204" pitchFamily="34" charset="0"/>
              <a:buChar char="•"/>
            </a:pPr>
            <a:r>
              <a:rPr lang="en-GB" sz="1600" b="0" i="0" dirty="0">
                <a:effectLst/>
                <a:latin typeface="Poppins" panose="00000500000000000000" pitchFamily="2" charset="0"/>
                <a:cs typeface="Poppins" panose="00000500000000000000" pitchFamily="2" charset="0"/>
              </a:rPr>
              <a:t>On an operational level</a:t>
            </a:r>
            <a:r>
              <a:rPr lang="en-GB" sz="1600" dirty="0">
                <a:latin typeface="Poppins" panose="00000500000000000000" pitchFamily="2" charset="0"/>
                <a:cs typeface="Poppins" panose="00000500000000000000" pitchFamily="2" charset="0"/>
              </a:rPr>
              <a:t>, careers education is the responsibility of a range of stakeholders within an ITP, including but not limited to:</a:t>
            </a:r>
            <a:r>
              <a:rPr lang="en-GB" sz="1600" b="0" i="0" dirty="0">
                <a:effectLst/>
                <a:latin typeface="Poppins" panose="00000500000000000000" pitchFamily="2" charset="0"/>
                <a:cs typeface="Poppins" panose="00000500000000000000" pitchFamily="2" charset="0"/>
              </a:rPr>
              <a:t> </a:t>
            </a:r>
            <a:r>
              <a:rPr lang="en-GB" sz="1600" b="1" i="0" dirty="0">
                <a:effectLst/>
                <a:latin typeface="Poppins" panose="00000500000000000000" pitchFamily="2" charset="0"/>
                <a:cs typeface="Poppins" panose="00000500000000000000" pitchFamily="2" charset="0"/>
              </a:rPr>
              <a:t>tutors, assessors, pastoral staff, Special Educational Needs Coordinators (SENCOs) and Learning Support Assistants (LSAs</a:t>
            </a:r>
            <a:r>
              <a:rPr lang="en-GB" sz="1600" b="0" i="0" dirty="0">
                <a:effectLst/>
                <a:latin typeface="Poppins" panose="00000500000000000000" pitchFamily="2" charset="0"/>
                <a:cs typeface="Poppins" panose="00000500000000000000" pitchFamily="2" charset="0"/>
              </a:rPr>
              <a:t>). </a:t>
            </a:r>
          </a:p>
          <a:p>
            <a:pPr algn="l">
              <a:buNone/>
            </a:pPr>
            <a:r>
              <a:rPr lang="en-GB" sz="1600" b="0" i="0" dirty="0">
                <a:effectLst/>
                <a:latin typeface="Poppins" panose="00000500000000000000" pitchFamily="2" charset="0"/>
                <a:cs typeface="Poppins" panose="00000500000000000000" pitchFamily="2" charset="0"/>
              </a:rPr>
              <a:t>       </a:t>
            </a:r>
          </a:p>
        </p:txBody>
      </p:sp>
      <p:sp>
        <p:nvSpPr>
          <p:cNvPr id="3" name="TextBox 2">
            <a:extLst>
              <a:ext uri="{FF2B5EF4-FFF2-40B4-BE49-F238E27FC236}">
                <a16:creationId xmlns:a16="http://schemas.microsoft.com/office/drawing/2014/main" id="{C8DD9A90-3C49-69F9-09CF-B4C984B15190}"/>
              </a:ext>
            </a:extLst>
          </p:cNvPr>
          <p:cNvSpPr txBox="1"/>
          <p:nvPr/>
        </p:nvSpPr>
        <p:spPr>
          <a:xfrm>
            <a:off x="2982044" y="453387"/>
            <a:ext cx="6227912" cy="707886"/>
          </a:xfrm>
          <a:prstGeom prst="rect">
            <a:avLst/>
          </a:prstGeom>
          <a:noFill/>
        </p:spPr>
        <p:txBody>
          <a:bodyPr wrap="square" lIns="91440" tIns="45720" rIns="91440" bIns="45720" anchor="t">
            <a:spAutoFit/>
          </a:bodyPr>
          <a:lstStyle/>
          <a:p>
            <a:pPr algn="ctr" defTabSz="457200">
              <a:spcBef>
                <a:spcPct val="0"/>
              </a:spcBef>
              <a:spcAft>
                <a:spcPts val="600"/>
              </a:spcAft>
            </a:pPr>
            <a:r>
              <a:rPr lang="en-US" sz="4000" b="1" dirty="0">
                <a:solidFill>
                  <a:srgbClr val="163E64"/>
                </a:solidFill>
                <a:cs typeface="Poppins" panose="00000500000000000000" pitchFamily="2" charset="0"/>
              </a:rPr>
              <a:t>Careers Leader</a:t>
            </a:r>
            <a:endParaRPr lang="en-US" sz="4000" dirty="0">
              <a:solidFill>
                <a:srgbClr val="163E64"/>
              </a:solidFill>
              <a:cs typeface="Poppins" panose="00000500000000000000" pitchFamily="2" charset="0"/>
            </a:endParaRPr>
          </a:p>
        </p:txBody>
      </p:sp>
      <p:pic>
        <p:nvPicPr>
          <p:cNvPr id="8" name="Picture 7" descr="A group of people sitting at a table writing on notebooks">
            <a:extLst>
              <a:ext uri="{FF2B5EF4-FFF2-40B4-BE49-F238E27FC236}">
                <a16:creationId xmlns:a16="http://schemas.microsoft.com/office/drawing/2014/main" id="{2CF96CF0-5CF4-E354-0064-B445C42663B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3865" y="2139765"/>
            <a:ext cx="3865771" cy="2578469"/>
          </a:xfrm>
          <a:prstGeom prst="rect">
            <a:avLst/>
          </a:prstGeom>
        </p:spPr>
      </p:pic>
    </p:spTree>
    <p:extLst>
      <p:ext uri="{BB962C8B-B14F-4D97-AF65-F5344CB8AC3E}">
        <p14:creationId xmlns:p14="http://schemas.microsoft.com/office/powerpoint/2010/main" val="305413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9DD247-A531-4CDF-2DA3-7BA4311D19E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C22ECCE-C46C-50E2-FE46-36E70ABD378E}"/>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9" name="TextBox 8">
            <a:extLst>
              <a:ext uri="{FF2B5EF4-FFF2-40B4-BE49-F238E27FC236}">
                <a16:creationId xmlns:a16="http://schemas.microsoft.com/office/drawing/2014/main" id="{845F619F-5558-34DE-357A-529C136B2853}"/>
              </a:ext>
            </a:extLst>
          </p:cNvPr>
          <p:cNvSpPr txBox="1"/>
          <p:nvPr/>
        </p:nvSpPr>
        <p:spPr>
          <a:xfrm>
            <a:off x="517342" y="1493042"/>
            <a:ext cx="4937527" cy="503605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b="0" i="0" dirty="0">
                <a:effectLst/>
                <a:latin typeface="Poppins" panose="00000500000000000000" pitchFamily="2" charset="0"/>
                <a:cs typeface="Poppins" panose="00000500000000000000" pitchFamily="2" charset="0"/>
              </a:rPr>
              <a:t>A </a:t>
            </a:r>
            <a:r>
              <a:rPr lang="en-GB" b="1" i="0" dirty="0">
                <a:effectLst/>
                <a:latin typeface="Poppins" panose="00000500000000000000" pitchFamily="2" charset="0"/>
                <a:cs typeface="Poppins" panose="00000500000000000000" pitchFamily="2" charset="0"/>
              </a:rPr>
              <a:t>professional qualified* </a:t>
            </a:r>
            <a:r>
              <a:rPr lang="en-GB" b="0" i="0" dirty="0">
                <a:effectLst/>
                <a:latin typeface="Poppins" panose="00000500000000000000" pitchFamily="2" charset="0"/>
                <a:cs typeface="Poppins" panose="00000500000000000000" pitchFamily="2" charset="0"/>
              </a:rPr>
              <a:t>who provides guidance and advice to individuals seeking help with their career choices. </a:t>
            </a:r>
          </a:p>
          <a:p>
            <a:pPr marL="285750" indent="-285750">
              <a:lnSpc>
                <a:spcPct val="150000"/>
              </a:lnSpc>
              <a:buFont typeface="Arial" panose="020B0604020202020204" pitchFamily="34" charset="0"/>
              <a:buChar char="•"/>
            </a:pPr>
            <a:r>
              <a:rPr lang="en-GB" b="0" i="0" dirty="0">
                <a:effectLst/>
                <a:latin typeface="Poppins" panose="00000500000000000000" pitchFamily="2" charset="0"/>
                <a:cs typeface="Poppins" panose="00000500000000000000" pitchFamily="2" charset="0"/>
              </a:rPr>
              <a:t>They help people identify their strengths and weaknesses, </a:t>
            </a:r>
            <a:r>
              <a:rPr lang="en-GB" b="1" i="0" dirty="0">
                <a:effectLst/>
                <a:latin typeface="Poppins" panose="00000500000000000000" pitchFamily="2" charset="0"/>
                <a:cs typeface="Poppins" panose="00000500000000000000" pitchFamily="2" charset="0"/>
              </a:rPr>
              <a:t>explore different career options, and develop a plan to achieve their goals. </a:t>
            </a:r>
          </a:p>
          <a:p>
            <a:pPr marL="285750" indent="-285750">
              <a:lnSpc>
                <a:spcPct val="150000"/>
              </a:lnSpc>
              <a:buFont typeface="Arial" panose="020B0604020202020204" pitchFamily="34" charset="0"/>
              <a:buChar char="•"/>
            </a:pPr>
            <a:r>
              <a:rPr lang="en-GB" b="0" i="0" dirty="0">
                <a:effectLst/>
                <a:latin typeface="Poppins" panose="00000500000000000000" pitchFamily="2" charset="0"/>
                <a:cs typeface="Poppins" panose="00000500000000000000" pitchFamily="2" charset="0"/>
              </a:rPr>
              <a:t>This could be a </a:t>
            </a:r>
            <a:r>
              <a:rPr lang="en-GB" b="1" i="0" dirty="0">
                <a:effectLst/>
                <a:latin typeface="Poppins" panose="00000500000000000000" pitchFamily="2" charset="0"/>
                <a:cs typeface="Poppins" panose="00000500000000000000" pitchFamily="2" charset="0"/>
              </a:rPr>
              <a:t>permanent member of staff</a:t>
            </a:r>
            <a:r>
              <a:rPr lang="en-GB" b="0" i="0" dirty="0">
                <a:effectLst/>
                <a:latin typeface="Poppins" panose="00000500000000000000" pitchFamily="2" charset="0"/>
                <a:cs typeface="Poppins" panose="00000500000000000000" pitchFamily="2" charset="0"/>
              </a:rPr>
              <a:t> in your </a:t>
            </a:r>
            <a:r>
              <a:rPr lang="en-GB" dirty="0">
                <a:latin typeface="Poppins" panose="00000500000000000000" pitchFamily="2" charset="0"/>
                <a:cs typeface="Poppins" panose="00000500000000000000" pitchFamily="2" charset="0"/>
              </a:rPr>
              <a:t>setting or a </a:t>
            </a:r>
            <a:r>
              <a:rPr lang="en-GB" b="1" dirty="0">
                <a:latin typeface="Poppins" panose="00000500000000000000" pitchFamily="2" charset="0"/>
                <a:cs typeface="Poppins" panose="00000500000000000000" pitchFamily="2" charset="0"/>
              </a:rPr>
              <a:t>service </a:t>
            </a:r>
            <a:r>
              <a:rPr lang="en-GB" b="1" i="0" dirty="0">
                <a:effectLst/>
                <a:latin typeface="Poppins" panose="00000500000000000000" pitchFamily="2" charset="0"/>
                <a:cs typeface="Poppins" panose="00000500000000000000" pitchFamily="2" charset="0"/>
              </a:rPr>
              <a:t>that is bought in</a:t>
            </a:r>
            <a:r>
              <a:rPr lang="en-GB" b="0" i="0" dirty="0">
                <a:effectLst/>
                <a:latin typeface="Poppins" panose="00000500000000000000" pitchFamily="2" charset="0"/>
                <a:cs typeface="Poppins" panose="00000500000000000000" pitchFamily="2" charset="0"/>
              </a:rPr>
              <a:t> to support the careers leader.  </a:t>
            </a:r>
            <a:endParaRPr lang="en-GB" dirty="0"/>
          </a:p>
        </p:txBody>
      </p:sp>
      <p:sp>
        <p:nvSpPr>
          <p:cNvPr id="10" name="TextBox 9">
            <a:extLst>
              <a:ext uri="{FF2B5EF4-FFF2-40B4-BE49-F238E27FC236}">
                <a16:creationId xmlns:a16="http://schemas.microsoft.com/office/drawing/2014/main" id="{AECE34E9-7D8D-2B2A-C08A-B40A94E275EF}"/>
              </a:ext>
            </a:extLst>
          </p:cNvPr>
          <p:cNvSpPr txBox="1"/>
          <p:nvPr/>
        </p:nvSpPr>
        <p:spPr>
          <a:xfrm>
            <a:off x="1836222" y="533270"/>
            <a:ext cx="8519556" cy="707886"/>
          </a:xfrm>
          <a:prstGeom prst="rect">
            <a:avLst/>
          </a:prstGeom>
          <a:noFill/>
        </p:spPr>
        <p:txBody>
          <a:bodyPr wrap="square" lIns="91440" tIns="45720" rIns="91440" bIns="45720" anchor="t">
            <a:spAutoFit/>
          </a:bodyPr>
          <a:lstStyle/>
          <a:p>
            <a:pPr algn="ctr" defTabSz="457200">
              <a:spcBef>
                <a:spcPct val="0"/>
              </a:spcBef>
              <a:spcAft>
                <a:spcPts val="600"/>
              </a:spcAft>
            </a:pPr>
            <a:r>
              <a:rPr lang="en-US" sz="4000" b="1" dirty="0">
                <a:solidFill>
                  <a:srgbClr val="163E64"/>
                </a:solidFill>
                <a:cs typeface="Poppins" panose="00000500000000000000" pitchFamily="2" charset="0"/>
              </a:rPr>
              <a:t>Careers Adviser</a:t>
            </a:r>
            <a:endParaRPr lang="en-US" sz="4000" dirty="0">
              <a:solidFill>
                <a:srgbClr val="163E64"/>
              </a:solidFill>
              <a:cs typeface="Poppins" panose="00000500000000000000" pitchFamily="2" charset="0"/>
            </a:endParaRPr>
          </a:p>
        </p:txBody>
      </p:sp>
      <p:pic>
        <p:nvPicPr>
          <p:cNvPr id="11" name="Graphic 10">
            <a:extLst>
              <a:ext uri="{FF2B5EF4-FFF2-40B4-BE49-F238E27FC236}">
                <a16:creationId xmlns:a16="http://schemas.microsoft.com/office/drawing/2014/main" id="{D15FAF28-01E1-389C-A93A-A93F48D83920}"/>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345138" y="1907831"/>
            <a:ext cx="5405427" cy="3989947"/>
          </a:xfrm>
          <a:prstGeom prst="rect">
            <a:avLst/>
          </a:prstGeom>
        </p:spPr>
      </p:pic>
      <p:sp>
        <p:nvSpPr>
          <p:cNvPr id="13" name="TextBox 12">
            <a:extLst>
              <a:ext uri="{FF2B5EF4-FFF2-40B4-BE49-F238E27FC236}">
                <a16:creationId xmlns:a16="http://schemas.microsoft.com/office/drawing/2014/main" id="{69E9C277-9A1D-17B8-AFB9-C3F9BF2D0784}"/>
              </a:ext>
            </a:extLst>
          </p:cNvPr>
          <p:cNvSpPr txBox="1"/>
          <p:nvPr/>
        </p:nvSpPr>
        <p:spPr>
          <a:xfrm>
            <a:off x="8617192" y="6425953"/>
            <a:ext cx="3477172" cy="276999"/>
          </a:xfrm>
          <a:prstGeom prst="rect">
            <a:avLst/>
          </a:prstGeom>
          <a:noFill/>
        </p:spPr>
        <p:txBody>
          <a:bodyPr wrap="square">
            <a:spAutoFit/>
          </a:bodyPr>
          <a:lstStyle/>
          <a:p>
            <a:r>
              <a:rPr lang="en-GB" sz="1200" b="0" i="0" dirty="0">
                <a:effectLst/>
                <a:highlight>
                  <a:srgbClr val="FFFF00"/>
                </a:highlight>
                <a:latin typeface="Poppins" panose="00000500000000000000" pitchFamily="2" charset="0"/>
                <a:cs typeface="Poppins" panose="00000500000000000000" pitchFamily="2" charset="0"/>
              </a:rPr>
              <a:t>* With a minimum qualification of level 6 </a:t>
            </a:r>
            <a:endParaRPr lang="en-GB" sz="1200" dirty="0">
              <a:highlight>
                <a:srgbClr val="FFFF00"/>
              </a:highlight>
            </a:endParaRPr>
          </a:p>
        </p:txBody>
      </p:sp>
    </p:spTree>
    <p:extLst>
      <p:ext uri="{BB962C8B-B14F-4D97-AF65-F5344CB8AC3E}">
        <p14:creationId xmlns:p14="http://schemas.microsoft.com/office/powerpoint/2010/main" val="200830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BFE2A6-6532-99BD-5DFE-B199D8C380D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2F7180-7562-EEF5-7269-3316EDFDD2A8}"/>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pic>
        <p:nvPicPr>
          <p:cNvPr id="7" name="Online Media 1" title="JOB OF THE WEEK - EPISODE #141 - CAREERS ADVISOR">
            <a:hlinkClick r:id="" action="ppaction://media"/>
            <a:extLst>
              <a:ext uri="{FF2B5EF4-FFF2-40B4-BE49-F238E27FC236}">
                <a16:creationId xmlns:a16="http://schemas.microsoft.com/office/drawing/2014/main" id="{10A7A291-4AD6-7375-D99C-4A9FE02511A1}"/>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9768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D8DD1B-A45D-E1BB-9F61-91663455F5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AA80F65-58AB-5D33-4E8C-BE0EF3520F47}"/>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TextBox 2">
            <a:extLst>
              <a:ext uri="{FF2B5EF4-FFF2-40B4-BE49-F238E27FC236}">
                <a16:creationId xmlns:a16="http://schemas.microsoft.com/office/drawing/2014/main" id="{A5120A3C-CC13-1AB4-7E86-245F7416641B}"/>
              </a:ext>
            </a:extLst>
          </p:cNvPr>
          <p:cNvSpPr txBox="1"/>
          <p:nvPr/>
        </p:nvSpPr>
        <p:spPr>
          <a:xfrm>
            <a:off x="2982044" y="2875002"/>
            <a:ext cx="6227912" cy="1107996"/>
          </a:xfrm>
          <a:prstGeom prst="rect">
            <a:avLst/>
          </a:prstGeom>
          <a:noFill/>
        </p:spPr>
        <p:txBody>
          <a:bodyPr wrap="square" lIns="91440" tIns="45720" rIns="91440" bIns="45720" anchor="t">
            <a:spAutoFit/>
          </a:bodyPr>
          <a:lstStyle/>
          <a:p>
            <a:pPr algn="ctr" defTabSz="457200">
              <a:spcBef>
                <a:spcPct val="0"/>
              </a:spcBef>
              <a:spcAft>
                <a:spcPts val="600"/>
              </a:spcAft>
            </a:pPr>
            <a:r>
              <a:rPr lang="en-US" sz="6600" b="1" dirty="0">
                <a:solidFill>
                  <a:srgbClr val="163E64"/>
                </a:solidFill>
                <a:cs typeface="Poppins" panose="00000500000000000000" pitchFamily="2" charset="0"/>
              </a:rPr>
              <a:t>The CEC</a:t>
            </a:r>
            <a:endParaRPr lang="en-US" sz="6600" dirty="0">
              <a:solidFill>
                <a:srgbClr val="163E64"/>
              </a:solidFill>
              <a:cs typeface="Poppins" panose="00000500000000000000" pitchFamily="2" charset="0"/>
            </a:endParaRPr>
          </a:p>
        </p:txBody>
      </p:sp>
    </p:spTree>
    <p:extLst>
      <p:ext uri="{BB962C8B-B14F-4D97-AF65-F5344CB8AC3E}">
        <p14:creationId xmlns:p14="http://schemas.microsoft.com/office/powerpoint/2010/main" val="130548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E1F67C-56F5-AE42-8470-C58C5C2E672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EDBFA51-52F6-DDBF-F2C6-9B6A2E7B6207}"/>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2" name="TextBox 1">
            <a:extLst>
              <a:ext uri="{FF2B5EF4-FFF2-40B4-BE49-F238E27FC236}">
                <a16:creationId xmlns:a16="http://schemas.microsoft.com/office/drawing/2014/main" id="{110914AF-B154-93BB-1BF4-85CAECBF2D81}"/>
              </a:ext>
            </a:extLst>
          </p:cNvPr>
          <p:cNvSpPr txBox="1"/>
          <p:nvPr/>
        </p:nvSpPr>
        <p:spPr>
          <a:xfrm>
            <a:off x="1008266" y="503651"/>
            <a:ext cx="11413830" cy="707886"/>
          </a:xfrm>
          <a:prstGeom prst="rect">
            <a:avLst/>
          </a:prstGeom>
          <a:noFill/>
        </p:spPr>
        <p:txBody>
          <a:bodyPr wrap="square" lIns="91440" tIns="45720" rIns="91440" bIns="45720" anchor="t">
            <a:spAutoFit/>
          </a:bodyPr>
          <a:lstStyle/>
          <a:p>
            <a:pPr algn="ctr" defTabSz="457200">
              <a:spcBef>
                <a:spcPct val="0"/>
              </a:spcBef>
              <a:spcAft>
                <a:spcPts val="600"/>
              </a:spcAft>
            </a:pPr>
            <a:r>
              <a:rPr lang="en-US" sz="4000" b="1" dirty="0">
                <a:solidFill>
                  <a:srgbClr val="163E64"/>
                </a:solidFill>
                <a:cs typeface="Poppins" panose="00000500000000000000" pitchFamily="2" charset="0"/>
              </a:rPr>
              <a:t>The Careers &amp; Enterprise Company (CEC)</a:t>
            </a:r>
            <a:endParaRPr lang="en-US" sz="4000" dirty="0">
              <a:solidFill>
                <a:srgbClr val="163E64"/>
              </a:solidFill>
              <a:cs typeface="Poppins" panose="00000500000000000000" pitchFamily="2" charset="0"/>
            </a:endParaRPr>
          </a:p>
        </p:txBody>
      </p:sp>
      <p:sp>
        <p:nvSpPr>
          <p:cNvPr id="10" name="Rectangle: Rounded Corners 9">
            <a:extLst>
              <a:ext uri="{FF2B5EF4-FFF2-40B4-BE49-F238E27FC236}">
                <a16:creationId xmlns:a16="http://schemas.microsoft.com/office/drawing/2014/main" id="{38BC5808-0F3D-4EB8-F493-C896626076C3}"/>
              </a:ext>
            </a:extLst>
          </p:cNvPr>
          <p:cNvSpPr/>
          <p:nvPr/>
        </p:nvSpPr>
        <p:spPr>
          <a:xfrm>
            <a:off x="1838747" y="1968540"/>
            <a:ext cx="2792887" cy="1202043"/>
          </a:xfrm>
          <a:prstGeom prst="roundRect">
            <a:avLst>
              <a:gd name="adj" fmla="val 10000"/>
            </a:avLst>
          </a:prstGeom>
          <a:solidFill>
            <a:srgbClr val="156082"/>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GB" dirty="0">
              <a:solidFill>
                <a:schemeClr val="bg1"/>
              </a:solidFill>
              <a:latin typeface="Poppins" panose="00000500000000000000" pitchFamily="2" charset="0"/>
              <a:cs typeface="Poppins" panose="00000500000000000000" pitchFamily="2" charset="0"/>
            </a:endParaRPr>
          </a:p>
          <a:p>
            <a:pPr algn="ctr"/>
            <a:r>
              <a:rPr lang="en-GB" dirty="0">
                <a:solidFill>
                  <a:schemeClr val="bg1"/>
                </a:solidFill>
                <a:latin typeface="Poppins" panose="00000500000000000000" pitchFamily="2" charset="0"/>
                <a:cs typeface="Poppins" panose="00000500000000000000" pitchFamily="2" charset="0"/>
              </a:rPr>
              <a:t>Department of Education Funded</a:t>
            </a:r>
          </a:p>
        </p:txBody>
      </p:sp>
      <p:sp>
        <p:nvSpPr>
          <p:cNvPr id="11" name="Rectangle: Rounded Corners 10">
            <a:extLst>
              <a:ext uri="{FF2B5EF4-FFF2-40B4-BE49-F238E27FC236}">
                <a16:creationId xmlns:a16="http://schemas.microsoft.com/office/drawing/2014/main" id="{3447595A-FDC1-D5C2-040D-7B131C9168F9}"/>
              </a:ext>
            </a:extLst>
          </p:cNvPr>
          <p:cNvSpPr/>
          <p:nvPr/>
        </p:nvSpPr>
        <p:spPr>
          <a:xfrm>
            <a:off x="6816389" y="1968540"/>
            <a:ext cx="2792887" cy="1202043"/>
          </a:xfrm>
          <a:prstGeom prst="roundRect">
            <a:avLst>
              <a:gd name="adj" fmla="val 10000"/>
            </a:avLst>
          </a:prstGeom>
          <a:solidFill>
            <a:srgbClr val="156082"/>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GB" dirty="0">
              <a:solidFill>
                <a:schemeClr val="bg1"/>
              </a:solidFill>
              <a:latin typeface="Poppins" panose="00000500000000000000" pitchFamily="2" charset="0"/>
              <a:cs typeface="Poppins" panose="00000500000000000000" pitchFamily="2" charset="0"/>
            </a:endParaRPr>
          </a:p>
          <a:p>
            <a:pPr algn="ctr"/>
            <a:r>
              <a:rPr lang="en-GB" dirty="0">
                <a:solidFill>
                  <a:schemeClr val="bg1"/>
                </a:solidFill>
                <a:latin typeface="Poppins" panose="00000500000000000000" pitchFamily="2" charset="0"/>
                <a:cs typeface="Poppins" panose="00000500000000000000" pitchFamily="2" charset="0"/>
              </a:rPr>
              <a:t>Website and 52 Careers Hubs</a:t>
            </a:r>
          </a:p>
        </p:txBody>
      </p:sp>
      <p:sp>
        <p:nvSpPr>
          <p:cNvPr id="12" name="Rectangle: Rounded Corners 11">
            <a:extLst>
              <a:ext uri="{FF2B5EF4-FFF2-40B4-BE49-F238E27FC236}">
                <a16:creationId xmlns:a16="http://schemas.microsoft.com/office/drawing/2014/main" id="{84D708AE-CA22-CDED-0268-704937F845C3}"/>
              </a:ext>
            </a:extLst>
          </p:cNvPr>
          <p:cNvSpPr/>
          <p:nvPr/>
        </p:nvSpPr>
        <p:spPr>
          <a:xfrm>
            <a:off x="1838747" y="3986724"/>
            <a:ext cx="2792887" cy="1489737"/>
          </a:xfrm>
          <a:prstGeom prst="roundRect">
            <a:avLst>
              <a:gd name="adj" fmla="val 10000"/>
            </a:avLst>
          </a:prstGeom>
          <a:solidFill>
            <a:srgbClr val="156082"/>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GB" dirty="0">
              <a:solidFill>
                <a:schemeClr val="bg1"/>
              </a:solidFill>
              <a:latin typeface="Poppins" panose="00000500000000000000" pitchFamily="2" charset="0"/>
              <a:cs typeface="Poppins" panose="00000500000000000000" pitchFamily="2" charset="0"/>
            </a:endParaRPr>
          </a:p>
          <a:p>
            <a:pPr algn="ctr"/>
            <a:r>
              <a:rPr lang="en-GB" dirty="0">
                <a:solidFill>
                  <a:schemeClr val="bg1"/>
                </a:solidFill>
                <a:latin typeface="Poppins" panose="00000500000000000000" pitchFamily="2" charset="0"/>
                <a:cs typeface="Poppins" panose="00000500000000000000" pitchFamily="2" charset="0"/>
              </a:rPr>
              <a:t>Assist with employer links for work experience (WEX)*</a:t>
            </a:r>
          </a:p>
        </p:txBody>
      </p:sp>
      <p:sp>
        <p:nvSpPr>
          <p:cNvPr id="13" name="Rectangle: Rounded Corners 12">
            <a:extLst>
              <a:ext uri="{FF2B5EF4-FFF2-40B4-BE49-F238E27FC236}">
                <a16:creationId xmlns:a16="http://schemas.microsoft.com/office/drawing/2014/main" id="{B09F50F2-437A-E927-65C8-2A331FA29B50}"/>
              </a:ext>
            </a:extLst>
          </p:cNvPr>
          <p:cNvSpPr/>
          <p:nvPr/>
        </p:nvSpPr>
        <p:spPr>
          <a:xfrm>
            <a:off x="6816389" y="3986724"/>
            <a:ext cx="2792887" cy="1489737"/>
          </a:xfrm>
          <a:prstGeom prst="roundRect">
            <a:avLst>
              <a:gd name="adj" fmla="val 10000"/>
            </a:avLst>
          </a:prstGeom>
          <a:solidFill>
            <a:srgbClr val="156082"/>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GB" dirty="0">
              <a:solidFill>
                <a:schemeClr val="bg1"/>
              </a:solidFill>
              <a:latin typeface="Poppins" panose="00000500000000000000" pitchFamily="2" charset="0"/>
              <a:cs typeface="Poppins" panose="00000500000000000000" pitchFamily="2" charset="0"/>
            </a:endParaRPr>
          </a:p>
          <a:p>
            <a:pPr algn="ctr"/>
            <a:r>
              <a:rPr lang="en-GB" dirty="0">
                <a:solidFill>
                  <a:schemeClr val="bg1"/>
                </a:solidFill>
                <a:latin typeface="Poppins" panose="00000500000000000000" pitchFamily="2" charset="0"/>
                <a:cs typeface="Poppins" panose="00000500000000000000" pitchFamily="2" charset="0"/>
              </a:rPr>
              <a:t>Funded CL, SLT, and curriculum staff training available</a:t>
            </a:r>
          </a:p>
        </p:txBody>
      </p:sp>
    </p:spTree>
    <p:extLst>
      <p:ext uri="{BB962C8B-B14F-4D97-AF65-F5344CB8AC3E}">
        <p14:creationId xmlns:p14="http://schemas.microsoft.com/office/powerpoint/2010/main" val="284606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5654CC6-916E-717C-B888-B977A3764EA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2EA0F0E-35B9-6D69-1C86-9A615D091662}"/>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TextBox 2">
            <a:extLst>
              <a:ext uri="{FF2B5EF4-FFF2-40B4-BE49-F238E27FC236}">
                <a16:creationId xmlns:a16="http://schemas.microsoft.com/office/drawing/2014/main" id="{DC8F5A75-3301-E26C-112F-284121AC6309}"/>
              </a:ext>
            </a:extLst>
          </p:cNvPr>
          <p:cNvSpPr txBox="1"/>
          <p:nvPr/>
        </p:nvSpPr>
        <p:spPr>
          <a:xfrm>
            <a:off x="1055679" y="1181375"/>
            <a:ext cx="9917121" cy="4404416"/>
          </a:xfrm>
          <a:prstGeom prst="rect">
            <a:avLst/>
          </a:prstGeom>
        </p:spPr>
        <p:txBody>
          <a:bodyPr vert="horz" lIns="91440" tIns="45720" rIns="91440" bIns="45720" rtlCol="0" anchor="ctr">
            <a:normAutofit fontScale="62500" lnSpcReduction="20000"/>
          </a:bodyPr>
          <a:lstStyle/>
          <a:p>
            <a:pPr defTabSz="457200">
              <a:spcBef>
                <a:spcPct val="0"/>
              </a:spcBef>
              <a:spcAft>
                <a:spcPts val="600"/>
              </a:spcAft>
            </a:pPr>
            <a:endParaRPr lang="en-US" sz="3600" b="1" dirty="0">
              <a:solidFill>
                <a:schemeClr val="tx2">
                  <a:lumMod val="75000"/>
                </a:schemeClr>
              </a:solidFill>
              <a:latin typeface="+mj-lt"/>
              <a:ea typeface="+mj-ea"/>
              <a:cs typeface="+mj-cs"/>
            </a:endParaRPr>
          </a:p>
          <a:p>
            <a:pPr marL="342900" indent="-342900">
              <a:lnSpc>
                <a:spcPct val="134000"/>
              </a:lnSpc>
              <a:buFont typeface="Arial" panose="020B0604020202020204" pitchFamily="34" charset="0"/>
              <a:buChar char="•"/>
            </a:pPr>
            <a:r>
              <a:rPr lang="en-GB" sz="2800" dirty="0">
                <a:latin typeface="Poppins"/>
                <a:cs typeface="Poppins"/>
              </a:rPr>
              <a:t>What is Career Guidance?</a:t>
            </a:r>
          </a:p>
          <a:p>
            <a:pPr marL="342900" indent="-342900">
              <a:lnSpc>
                <a:spcPct val="134000"/>
              </a:lnSpc>
              <a:buFont typeface="Arial" panose="020B0604020202020204" pitchFamily="34" charset="0"/>
              <a:buChar char="•"/>
            </a:pPr>
            <a:r>
              <a:rPr lang="en-GB" sz="2800" dirty="0">
                <a:latin typeface="Poppins"/>
                <a:cs typeface="Poppins"/>
              </a:rPr>
              <a:t>What is statutory guidance for the Gatsby Benchmarks, and why do we need it?</a:t>
            </a:r>
          </a:p>
          <a:p>
            <a:pPr marL="342900" indent="-342900">
              <a:lnSpc>
                <a:spcPct val="134000"/>
              </a:lnSpc>
              <a:buFont typeface="Arial" panose="020B0604020202020204" pitchFamily="34" charset="0"/>
              <a:buChar char="•"/>
            </a:pPr>
            <a:r>
              <a:rPr lang="en-GB" sz="2800" dirty="0">
                <a:latin typeface="Poppins"/>
                <a:cs typeface="Poppins"/>
              </a:rPr>
              <a:t>The Gatsby Benchmarks</a:t>
            </a:r>
          </a:p>
          <a:p>
            <a:pPr marL="342900" indent="-342900">
              <a:lnSpc>
                <a:spcPct val="134000"/>
              </a:lnSpc>
              <a:buFont typeface="Arial" panose="020B0604020202020204" pitchFamily="34" charset="0"/>
              <a:buChar char="•"/>
            </a:pPr>
            <a:r>
              <a:rPr lang="en-GB" sz="2800" dirty="0">
                <a:latin typeface="Poppins"/>
                <a:cs typeface="Poppins"/>
              </a:rPr>
              <a:t>Job Roles</a:t>
            </a:r>
          </a:p>
          <a:p>
            <a:pPr marL="342900" indent="-342900">
              <a:lnSpc>
                <a:spcPct val="134000"/>
              </a:lnSpc>
              <a:buFont typeface="Arial" panose="020B0604020202020204" pitchFamily="34" charset="0"/>
              <a:buChar char="•"/>
            </a:pPr>
            <a:r>
              <a:rPr lang="en-GB" sz="2800" dirty="0">
                <a:latin typeface="Poppins"/>
                <a:cs typeface="Poppins"/>
              </a:rPr>
              <a:t>The Careers &amp; Enterprise Company/Compass Evaluation/CDI</a:t>
            </a:r>
          </a:p>
          <a:p>
            <a:pPr marL="342900" indent="-342900">
              <a:lnSpc>
                <a:spcPct val="134000"/>
              </a:lnSpc>
              <a:buFont typeface="Arial" panose="020B0604020202020204" pitchFamily="34" charset="0"/>
              <a:buChar char="•"/>
            </a:pPr>
            <a:r>
              <a:rPr lang="en-GB" sz="2800" dirty="0">
                <a:latin typeface="Poppins"/>
                <a:cs typeface="Poppins"/>
              </a:rPr>
              <a:t>The Careers Collective Services </a:t>
            </a:r>
          </a:p>
          <a:p>
            <a:pPr marL="342900" indent="-342900">
              <a:lnSpc>
                <a:spcPct val="134000"/>
              </a:lnSpc>
              <a:buFont typeface="Arial" panose="020B0604020202020204" pitchFamily="34" charset="0"/>
              <a:buChar char="•"/>
            </a:pPr>
            <a:r>
              <a:rPr lang="en-GB" sz="2800" dirty="0">
                <a:latin typeface="Poppins"/>
                <a:cs typeface="Poppins"/>
              </a:rPr>
              <a:t>Impact</a:t>
            </a:r>
          </a:p>
          <a:p>
            <a:pPr marL="342900" indent="-342900">
              <a:lnSpc>
                <a:spcPct val="134000"/>
              </a:lnSpc>
              <a:buFont typeface="Arial" panose="020B0604020202020204" pitchFamily="34" charset="0"/>
              <a:buChar char="•"/>
            </a:pPr>
            <a:r>
              <a:rPr lang="en-GB" sz="2800" dirty="0">
                <a:latin typeface="Poppins"/>
                <a:cs typeface="Poppins"/>
              </a:rPr>
              <a:t>Examples of other provider career programmes/visuals</a:t>
            </a:r>
          </a:p>
          <a:p>
            <a:pPr marL="342900" indent="-342900">
              <a:lnSpc>
                <a:spcPct val="134000"/>
              </a:lnSpc>
              <a:buFont typeface="Arial" panose="020B0604020202020204" pitchFamily="34" charset="0"/>
              <a:buChar char="•"/>
            </a:pPr>
            <a:r>
              <a:rPr lang="en-GB" sz="2800" dirty="0">
                <a:latin typeface="Poppins"/>
                <a:ea typeface="Verdana"/>
                <a:cs typeface="Poppins"/>
              </a:rPr>
              <a:t>What next?</a:t>
            </a:r>
          </a:p>
          <a:p>
            <a:pPr marL="342900" indent="-342900">
              <a:lnSpc>
                <a:spcPct val="114000"/>
              </a:lnSpc>
              <a:buFont typeface="Arial" panose="020B0604020202020204" pitchFamily="34" charset="0"/>
              <a:buChar char="•"/>
            </a:pPr>
            <a:endParaRPr lang="en-GB" sz="2800" dirty="0">
              <a:latin typeface="Poppins"/>
              <a:ea typeface="Verdana"/>
              <a:cs typeface="Poppins"/>
            </a:endParaRPr>
          </a:p>
          <a:p>
            <a:pPr marL="342900" indent="-342900">
              <a:lnSpc>
                <a:spcPct val="114000"/>
              </a:lnSpc>
              <a:buFont typeface="Arial" panose="020B0604020202020204" pitchFamily="34" charset="0"/>
              <a:buChar char="•"/>
            </a:pPr>
            <a:endParaRPr lang="en-GB" sz="2800" dirty="0">
              <a:latin typeface="Poppins"/>
              <a:ea typeface="Verdana"/>
              <a:cs typeface="Poppins"/>
            </a:endParaRPr>
          </a:p>
          <a:p>
            <a:pPr>
              <a:lnSpc>
                <a:spcPct val="114000"/>
              </a:lnSpc>
            </a:pPr>
            <a:r>
              <a:rPr lang="en-GB" sz="2800" dirty="0">
                <a:latin typeface="Poppins"/>
                <a:ea typeface="Verdana"/>
                <a:cs typeface="Poppins"/>
              </a:rPr>
              <a:t>* Guidance services in England. </a:t>
            </a:r>
          </a:p>
          <a:p>
            <a:pPr defTabSz="457200">
              <a:spcBef>
                <a:spcPct val="0"/>
              </a:spcBef>
              <a:spcAft>
                <a:spcPts val="600"/>
              </a:spcAft>
            </a:pPr>
            <a:endParaRPr lang="en-US" b="1" dirty="0">
              <a:solidFill>
                <a:schemeClr val="tx2">
                  <a:lumMod val="75000"/>
                </a:schemeClr>
              </a:solidFill>
              <a:latin typeface="+mj-lt"/>
              <a:ea typeface="+mj-ea"/>
              <a:cs typeface="+mj-cs"/>
            </a:endParaRPr>
          </a:p>
        </p:txBody>
      </p:sp>
      <p:sp>
        <p:nvSpPr>
          <p:cNvPr id="4" name="TextBox 3">
            <a:extLst>
              <a:ext uri="{FF2B5EF4-FFF2-40B4-BE49-F238E27FC236}">
                <a16:creationId xmlns:a16="http://schemas.microsoft.com/office/drawing/2014/main" id="{CBA6398D-48F3-D232-BB79-C9AC3B8C5CF9}"/>
              </a:ext>
            </a:extLst>
          </p:cNvPr>
          <p:cNvSpPr txBox="1"/>
          <p:nvPr/>
        </p:nvSpPr>
        <p:spPr>
          <a:xfrm>
            <a:off x="328603" y="307217"/>
            <a:ext cx="109745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163E64"/>
                </a:solidFill>
                <a:latin typeface="Century Gothic" panose="020B0502020202020204" pitchFamily="34" charset="0"/>
                <a:cs typeface="Poppins" panose="00000500000000000000" pitchFamily="2" charset="0"/>
              </a:rPr>
              <a:t>Learning Outcomes</a:t>
            </a:r>
            <a:endParaRPr lang="en-US" sz="4000" dirty="0">
              <a:solidFill>
                <a:srgbClr val="163E64"/>
              </a:solidFill>
              <a:latin typeface="Century Gothic" panose="020B0502020202020204" pitchFamily="34" charset="0"/>
              <a:cs typeface="Poppins" panose="00000500000000000000" pitchFamily="2" charset="0"/>
            </a:endParaRPr>
          </a:p>
        </p:txBody>
      </p:sp>
    </p:spTree>
    <p:extLst>
      <p:ext uri="{BB962C8B-B14F-4D97-AF65-F5344CB8AC3E}">
        <p14:creationId xmlns:p14="http://schemas.microsoft.com/office/powerpoint/2010/main" val="2984215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E40D74-55C0-0DC8-0A42-1886C1F5D9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5D82D48-D365-6D64-8927-06BC13DDABF6}"/>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graphicFrame>
        <p:nvGraphicFramePr>
          <p:cNvPr id="4" name="TextBox 2">
            <a:extLst>
              <a:ext uri="{FF2B5EF4-FFF2-40B4-BE49-F238E27FC236}">
                <a16:creationId xmlns:a16="http://schemas.microsoft.com/office/drawing/2014/main" id="{03758BB7-6906-320D-0278-DAC082D992BC}"/>
              </a:ext>
            </a:extLst>
          </p:cNvPr>
          <p:cNvGraphicFramePr/>
          <p:nvPr>
            <p:extLst>
              <p:ext uri="{D42A27DB-BD31-4B8C-83A1-F6EECF244321}">
                <p14:modId xmlns:p14="http://schemas.microsoft.com/office/powerpoint/2010/main" val="3337650544"/>
              </p:ext>
            </p:extLst>
          </p:nvPr>
        </p:nvGraphicFramePr>
        <p:xfrm>
          <a:off x="1735016" y="953787"/>
          <a:ext cx="9020495" cy="5770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ED46A53-D91E-63C7-9186-A2C60213D046}"/>
              </a:ext>
            </a:extLst>
          </p:cNvPr>
          <p:cNvSpPr txBox="1"/>
          <p:nvPr/>
        </p:nvSpPr>
        <p:spPr>
          <a:xfrm>
            <a:off x="922561" y="257657"/>
            <a:ext cx="9020495" cy="707886"/>
          </a:xfrm>
          <a:prstGeom prst="rect">
            <a:avLst/>
          </a:prstGeom>
          <a:noFill/>
        </p:spPr>
        <p:txBody>
          <a:bodyPr wrap="square">
            <a:spAutoFit/>
          </a:bodyPr>
          <a:lstStyle/>
          <a:p>
            <a:pPr algn="ctr" defTabSz="457200">
              <a:spcBef>
                <a:spcPct val="0"/>
              </a:spcBef>
              <a:spcAft>
                <a:spcPts val="600"/>
              </a:spcAft>
            </a:pPr>
            <a:r>
              <a:rPr lang="en-US" sz="4000" b="1" dirty="0">
                <a:solidFill>
                  <a:srgbClr val="163E64"/>
                </a:solidFill>
                <a:latin typeface="+mj-lt"/>
                <a:ea typeface="+mj-ea"/>
                <a:cs typeface="+mj-cs"/>
              </a:rPr>
              <a:t>Compass Evaluation Steps</a:t>
            </a:r>
          </a:p>
        </p:txBody>
      </p:sp>
      <p:pic>
        <p:nvPicPr>
          <p:cNvPr id="7" name="Picture 6" descr="A blue and black logo">
            <a:extLst>
              <a:ext uri="{FF2B5EF4-FFF2-40B4-BE49-F238E27FC236}">
                <a16:creationId xmlns:a16="http://schemas.microsoft.com/office/drawing/2014/main" id="{D6212894-1B10-B974-5E6D-7EB38ED60776}"/>
              </a:ext>
            </a:extLst>
          </p:cNvPr>
          <p:cNvPicPr>
            <a:picLocks noChangeAspect="1"/>
          </p:cNvPicPr>
          <p:nvPr/>
        </p:nvPicPr>
        <p:blipFill>
          <a:blip r:embed="rId8"/>
          <a:stretch>
            <a:fillRect/>
          </a:stretch>
        </p:blipFill>
        <p:spPr>
          <a:xfrm>
            <a:off x="9196338" y="257657"/>
            <a:ext cx="2785456" cy="840004"/>
          </a:xfrm>
          <a:prstGeom prst="rect">
            <a:avLst/>
          </a:prstGeom>
        </p:spPr>
      </p:pic>
    </p:spTree>
    <p:extLst>
      <p:ext uri="{BB962C8B-B14F-4D97-AF65-F5344CB8AC3E}">
        <p14:creationId xmlns:p14="http://schemas.microsoft.com/office/powerpoint/2010/main" val="1028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4430F4-F202-EFDE-D01B-2F3E1AE6197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546410F-8460-F277-8566-D56C81690DF4}"/>
              </a:ext>
            </a:extLst>
          </p:cNvPr>
          <p:cNvSpPr/>
          <p:nvPr/>
        </p:nvSpPr>
        <p:spPr>
          <a:xfrm>
            <a:off x="1351039" y="92402"/>
            <a:ext cx="9943621" cy="627308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B2D893D-BE9E-CDC1-E0D7-591F1B341C99}"/>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pic>
        <p:nvPicPr>
          <p:cNvPr id="3" name="Picture 2" descr="A screenshot of a computer screen">
            <a:extLst>
              <a:ext uri="{FF2B5EF4-FFF2-40B4-BE49-F238E27FC236}">
                <a16:creationId xmlns:a16="http://schemas.microsoft.com/office/drawing/2014/main" id="{6DF20006-1D92-27CC-A954-A24DEDFCECAD}"/>
              </a:ext>
            </a:extLst>
          </p:cNvPr>
          <p:cNvPicPr>
            <a:picLocks noChangeAspect="1"/>
          </p:cNvPicPr>
          <p:nvPr/>
        </p:nvPicPr>
        <p:blipFill>
          <a:blip r:embed="rId3"/>
          <a:stretch>
            <a:fillRect/>
          </a:stretch>
        </p:blipFill>
        <p:spPr>
          <a:xfrm>
            <a:off x="1891862" y="305934"/>
            <a:ext cx="8949099" cy="5778159"/>
          </a:xfrm>
          <a:prstGeom prst="rect">
            <a:avLst/>
          </a:prstGeom>
        </p:spPr>
      </p:pic>
    </p:spTree>
    <p:extLst>
      <p:ext uri="{BB962C8B-B14F-4D97-AF65-F5344CB8AC3E}">
        <p14:creationId xmlns:p14="http://schemas.microsoft.com/office/powerpoint/2010/main" val="248413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078C2A-5C8A-FB4B-B9AB-08C294E9E72D}"/>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B728C48-D887-1515-A3E4-F335B575C567}"/>
              </a:ext>
            </a:extLst>
          </p:cNvPr>
          <p:cNvSpPr/>
          <p:nvPr/>
        </p:nvSpPr>
        <p:spPr>
          <a:xfrm>
            <a:off x="5013434" y="3426155"/>
            <a:ext cx="7062956" cy="333944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99FAA68-0C38-4F80-6494-AD2270ACF07E}"/>
              </a:ext>
            </a:extLst>
          </p:cNvPr>
          <p:cNvSpPr/>
          <p:nvPr/>
        </p:nvSpPr>
        <p:spPr>
          <a:xfrm>
            <a:off x="171670" y="1211536"/>
            <a:ext cx="7238124" cy="341301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2D9BFDF-1F0E-4455-6191-203C107EB450}"/>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4" name="TextBox 3">
            <a:extLst>
              <a:ext uri="{FF2B5EF4-FFF2-40B4-BE49-F238E27FC236}">
                <a16:creationId xmlns:a16="http://schemas.microsoft.com/office/drawing/2014/main" id="{FA120DC3-D6A4-10A5-CDD4-1224A9CE558E}"/>
              </a:ext>
            </a:extLst>
          </p:cNvPr>
          <p:cNvSpPr txBox="1"/>
          <p:nvPr/>
        </p:nvSpPr>
        <p:spPr>
          <a:xfrm>
            <a:off x="1008266" y="503651"/>
            <a:ext cx="11413830" cy="707886"/>
          </a:xfrm>
          <a:prstGeom prst="rect">
            <a:avLst/>
          </a:prstGeom>
          <a:noFill/>
        </p:spPr>
        <p:txBody>
          <a:bodyPr wrap="square" lIns="91440" tIns="45720" rIns="91440" bIns="45720" anchor="t">
            <a:spAutoFit/>
          </a:bodyPr>
          <a:lstStyle/>
          <a:p>
            <a:pPr algn="ctr" defTabSz="457200">
              <a:spcBef>
                <a:spcPct val="0"/>
              </a:spcBef>
              <a:spcAft>
                <a:spcPts val="600"/>
              </a:spcAft>
            </a:pPr>
            <a:r>
              <a:rPr lang="en-US" sz="4000" b="1" dirty="0">
                <a:solidFill>
                  <a:srgbClr val="163E64"/>
                </a:solidFill>
                <a:cs typeface="Poppins" panose="00000500000000000000" pitchFamily="2" charset="0"/>
              </a:rPr>
              <a:t>Ofsted &amp; Matrix Accreditation</a:t>
            </a:r>
            <a:endParaRPr lang="en-US" sz="4000" dirty="0">
              <a:solidFill>
                <a:srgbClr val="163E64"/>
              </a:solidFill>
              <a:cs typeface="Poppins" panose="00000500000000000000" pitchFamily="2" charset="0"/>
            </a:endParaRPr>
          </a:p>
        </p:txBody>
      </p:sp>
      <p:pic>
        <p:nvPicPr>
          <p:cNvPr id="5" name="Picture 4" descr="A close-up of a text">
            <a:extLst>
              <a:ext uri="{FF2B5EF4-FFF2-40B4-BE49-F238E27FC236}">
                <a16:creationId xmlns:a16="http://schemas.microsoft.com/office/drawing/2014/main" id="{801EC213-E76B-5B2D-A40E-2081343EA540}"/>
              </a:ext>
            </a:extLst>
          </p:cNvPr>
          <p:cNvPicPr>
            <a:picLocks noChangeAspect="1"/>
          </p:cNvPicPr>
          <p:nvPr/>
        </p:nvPicPr>
        <p:blipFill>
          <a:blip r:embed="rId3"/>
          <a:stretch>
            <a:fillRect/>
          </a:stretch>
        </p:blipFill>
        <p:spPr>
          <a:xfrm>
            <a:off x="403096" y="1294712"/>
            <a:ext cx="6775272" cy="3019786"/>
          </a:xfrm>
          <a:prstGeom prst="rect">
            <a:avLst/>
          </a:prstGeom>
        </p:spPr>
      </p:pic>
      <p:pic>
        <p:nvPicPr>
          <p:cNvPr id="8" name="Picture 7" descr="A text on a white background">
            <a:extLst>
              <a:ext uri="{FF2B5EF4-FFF2-40B4-BE49-F238E27FC236}">
                <a16:creationId xmlns:a16="http://schemas.microsoft.com/office/drawing/2014/main" id="{075A909A-02A7-A631-282E-A98DBF8BB4F7}"/>
              </a:ext>
            </a:extLst>
          </p:cNvPr>
          <p:cNvPicPr>
            <a:picLocks noChangeAspect="1"/>
          </p:cNvPicPr>
          <p:nvPr/>
        </p:nvPicPr>
        <p:blipFill>
          <a:blip r:embed="rId4"/>
          <a:stretch>
            <a:fillRect/>
          </a:stretch>
        </p:blipFill>
        <p:spPr>
          <a:xfrm>
            <a:off x="5406692" y="3683113"/>
            <a:ext cx="6485467" cy="2882430"/>
          </a:xfrm>
          <a:prstGeom prst="rect">
            <a:avLst/>
          </a:prstGeom>
        </p:spPr>
      </p:pic>
      <p:sp>
        <p:nvSpPr>
          <p:cNvPr id="11" name="Oval 10">
            <a:extLst>
              <a:ext uri="{FF2B5EF4-FFF2-40B4-BE49-F238E27FC236}">
                <a16:creationId xmlns:a16="http://schemas.microsoft.com/office/drawing/2014/main" id="{9C4D945C-5C3B-D7D5-DDC0-C33BDC05CA8C}"/>
              </a:ext>
            </a:extLst>
          </p:cNvPr>
          <p:cNvSpPr/>
          <p:nvPr/>
        </p:nvSpPr>
        <p:spPr>
          <a:xfrm>
            <a:off x="4966408" y="4407876"/>
            <a:ext cx="7062955" cy="105284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3" name="Oval 2">
            <a:extLst>
              <a:ext uri="{FF2B5EF4-FFF2-40B4-BE49-F238E27FC236}">
                <a16:creationId xmlns:a16="http://schemas.microsoft.com/office/drawing/2014/main" id="{8B762A43-2696-57BE-F942-46ABCC012619}"/>
              </a:ext>
            </a:extLst>
          </p:cNvPr>
          <p:cNvSpPr/>
          <p:nvPr/>
        </p:nvSpPr>
        <p:spPr>
          <a:xfrm>
            <a:off x="-97962" y="1805307"/>
            <a:ext cx="7062955" cy="105284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Tree>
    <p:extLst>
      <p:ext uri="{BB962C8B-B14F-4D97-AF65-F5344CB8AC3E}">
        <p14:creationId xmlns:p14="http://schemas.microsoft.com/office/powerpoint/2010/main" val="592707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8442C5C-562A-7495-6328-2719092A437A}"/>
              </a:ext>
            </a:extLst>
          </p:cNvPr>
          <p:cNvSpPr txBox="1"/>
          <p:nvPr/>
        </p:nvSpPr>
        <p:spPr>
          <a:xfrm>
            <a:off x="1083895" y="5370943"/>
            <a:ext cx="12192000" cy="230832"/>
          </a:xfrm>
          <a:prstGeom prst="rect">
            <a:avLst/>
          </a:prstGeom>
          <a:noFill/>
        </p:spPr>
        <p:txBody>
          <a:bodyPr wrap="square" rtlCol="0">
            <a:spAutoFit/>
          </a:bodyPr>
          <a:lstStyle/>
          <a:p>
            <a:r>
              <a:rPr lang="en-GB" sz="900" dirty="0">
                <a:hlinkClick r:id="rId3" tooltip="https://jcofarts.uobaghdad.edu.iq/index.php/jcofarts/article/view/1528"/>
              </a:rPr>
              <a:t>This Photo</a:t>
            </a:r>
            <a:r>
              <a:rPr lang="en-GB" sz="900" dirty="0"/>
              <a:t> by Unknown Author is licensed under </a:t>
            </a:r>
            <a:r>
              <a:rPr lang="en-GB" sz="900" dirty="0">
                <a:hlinkClick r:id="rId4" tooltip="https://creativecommons.org/licenses/by/3.0/"/>
              </a:rPr>
              <a:t>CC BY</a:t>
            </a:r>
            <a:endParaRPr lang="en-GB" sz="900" dirty="0"/>
          </a:p>
        </p:txBody>
      </p:sp>
      <p:sp>
        <p:nvSpPr>
          <p:cNvPr id="30" name="TextBox 29">
            <a:extLst>
              <a:ext uri="{FF2B5EF4-FFF2-40B4-BE49-F238E27FC236}">
                <a16:creationId xmlns:a16="http://schemas.microsoft.com/office/drawing/2014/main" id="{8A334A04-FB5D-376A-FDEF-B3AA96227EB0}"/>
              </a:ext>
            </a:extLst>
          </p:cNvPr>
          <p:cNvSpPr txBox="1"/>
          <p:nvPr/>
        </p:nvSpPr>
        <p:spPr>
          <a:xfrm>
            <a:off x="5185337" y="1796271"/>
            <a:ext cx="1400092" cy="415498"/>
          </a:xfrm>
          <a:prstGeom prst="rect">
            <a:avLst/>
          </a:prstGeom>
          <a:noFill/>
        </p:spPr>
        <p:txBody>
          <a:bodyPr wrap="square" rtlCol="0">
            <a:spAutoFit/>
          </a:bodyPr>
          <a:lstStyle/>
          <a:p>
            <a:r>
              <a:rPr lang="en-GB" sz="700" dirty="0">
                <a:hlinkClick r:id="rId5" tooltip="https://albertodicapua.com/2012/08/16/introduzione-al-tqm/"/>
              </a:rPr>
              <a:t>This Photo</a:t>
            </a:r>
            <a:r>
              <a:rPr lang="en-GB" sz="700" dirty="0"/>
              <a:t> by Unknown Author is licensed under </a:t>
            </a:r>
            <a:r>
              <a:rPr lang="en-GB" sz="700" dirty="0">
                <a:hlinkClick r:id="rId6" tooltip="https://creativecommons.org/licenses/by-nc-nd/3.0/"/>
              </a:rPr>
              <a:t>CC BY-NC-ND</a:t>
            </a:r>
            <a:endParaRPr lang="en-GB" sz="700" dirty="0"/>
          </a:p>
        </p:txBody>
      </p:sp>
      <p:sp>
        <p:nvSpPr>
          <p:cNvPr id="4" name="Rectangle: Rounded Corners 3">
            <a:extLst>
              <a:ext uri="{FF2B5EF4-FFF2-40B4-BE49-F238E27FC236}">
                <a16:creationId xmlns:a16="http://schemas.microsoft.com/office/drawing/2014/main" id="{CB83C031-4E12-B298-F157-5E1D1C276D7F}"/>
              </a:ext>
            </a:extLst>
          </p:cNvPr>
          <p:cNvSpPr/>
          <p:nvPr/>
        </p:nvSpPr>
        <p:spPr>
          <a:xfrm>
            <a:off x="1090250" y="2915620"/>
            <a:ext cx="3364992" cy="1463040"/>
          </a:xfrm>
          <a:prstGeom prst="roundRect">
            <a:avLst/>
          </a:prstGeom>
          <a:solidFill>
            <a:srgbClr val="15608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7CD6FD95-D7FF-3F31-8D9C-BFB515240B76}"/>
              </a:ext>
            </a:extLst>
          </p:cNvPr>
          <p:cNvSpPr/>
          <p:nvPr/>
        </p:nvSpPr>
        <p:spPr>
          <a:xfrm>
            <a:off x="1090250" y="4674656"/>
            <a:ext cx="3364992" cy="1463040"/>
          </a:xfrm>
          <a:prstGeom prst="roundRect">
            <a:avLst/>
          </a:prstGeom>
          <a:solidFill>
            <a:srgbClr val="15608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0B2D47A4-52B8-E654-D1A3-FC37709E7E46}"/>
              </a:ext>
            </a:extLst>
          </p:cNvPr>
          <p:cNvSpPr/>
          <p:nvPr/>
        </p:nvSpPr>
        <p:spPr>
          <a:xfrm>
            <a:off x="7315525" y="2915620"/>
            <a:ext cx="3364992" cy="1463040"/>
          </a:xfrm>
          <a:prstGeom prst="roundRect">
            <a:avLst/>
          </a:prstGeom>
          <a:solidFill>
            <a:srgbClr val="15608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48E56A11-B59C-0475-E34E-A95B71378D2E}"/>
              </a:ext>
            </a:extLst>
          </p:cNvPr>
          <p:cNvSpPr/>
          <p:nvPr/>
        </p:nvSpPr>
        <p:spPr>
          <a:xfrm>
            <a:off x="1083895" y="1156584"/>
            <a:ext cx="3364992" cy="1463040"/>
          </a:xfrm>
          <a:prstGeom prst="roundRect">
            <a:avLst/>
          </a:prstGeom>
          <a:solidFill>
            <a:srgbClr val="15608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6820C77-7237-4078-AF29-3DDBCE4B3C3D}"/>
              </a:ext>
            </a:extLst>
          </p:cNvPr>
          <p:cNvSpPr/>
          <p:nvPr/>
        </p:nvSpPr>
        <p:spPr>
          <a:xfrm>
            <a:off x="7315525" y="1156584"/>
            <a:ext cx="3364992" cy="1463040"/>
          </a:xfrm>
          <a:prstGeom prst="roundRect">
            <a:avLst/>
          </a:prstGeom>
          <a:solidFill>
            <a:srgbClr val="15608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FBAD264-28A7-41B2-82E5-FDB1E46D08D8}"/>
              </a:ext>
            </a:extLst>
          </p:cNvPr>
          <p:cNvSpPr/>
          <p:nvPr/>
        </p:nvSpPr>
        <p:spPr>
          <a:xfrm>
            <a:off x="7315525" y="4674656"/>
            <a:ext cx="3364992" cy="1463040"/>
          </a:xfrm>
          <a:prstGeom prst="roundRect">
            <a:avLst/>
          </a:prstGeom>
          <a:solidFill>
            <a:srgbClr val="15608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Poppins" panose="00000500000000000000" pitchFamily="2" charset="0"/>
              <a:ea typeface="Verdana"/>
              <a:cs typeface="Poppins" panose="00000500000000000000" pitchFamily="2" charset="0"/>
            </a:endParaRPr>
          </a:p>
        </p:txBody>
      </p:sp>
      <p:sp>
        <p:nvSpPr>
          <p:cNvPr id="2" name="TextBox 1">
            <a:extLst>
              <a:ext uri="{FF2B5EF4-FFF2-40B4-BE49-F238E27FC236}">
                <a16:creationId xmlns:a16="http://schemas.microsoft.com/office/drawing/2014/main" id="{8936F2A6-3302-535E-155D-107C07E47BEF}"/>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15" name="TextBox 14">
            <a:extLst>
              <a:ext uri="{FF2B5EF4-FFF2-40B4-BE49-F238E27FC236}">
                <a16:creationId xmlns:a16="http://schemas.microsoft.com/office/drawing/2014/main" id="{59DF954C-45FF-839E-55F9-D3935CA22090}"/>
              </a:ext>
            </a:extLst>
          </p:cNvPr>
          <p:cNvSpPr txBox="1"/>
          <p:nvPr/>
        </p:nvSpPr>
        <p:spPr>
          <a:xfrm>
            <a:off x="7901022" y="5083010"/>
            <a:ext cx="2701438" cy="646331"/>
          </a:xfrm>
          <a:prstGeom prst="rect">
            <a:avLst/>
          </a:prstGeom>
          <a:noFill/>
        </p:spPr>
        <p:txBody>
          <a:bodyPr wrap="square" rtlCol="0">
            <a:spAutoFit/>
          </a:bodyPr>
          <a:lstStyle/>
          <a:p>
            <a:r>
              <a:rPr lang="en-GB" dirty="0">
                <a:solidFill>
                  <a:schemeClr val="bg1"/>
                </a:solidFill>
                <a:latin typeface="Poppins" panose="00000500000000000000" pitchFamily="2" charset="0"/>
                <a:cs typeface="Poppins" panose="00000500000000000000" pitchFamily="2" charset="0"/>
              </a:rPr>
              <a:t>Higher Education/</a:t>
            </a:r>
          </a:p>
          <a:p>
            <a:r>
              <a:rPr lang="en-GB" dirty="0">
                <a:solidFill>
                  <a:schemeClr val="bg1"/>
                </a:solidFill>
                <a:latin typeface="Poppins" panose="00000500000000000000" pitchFamily="2" charset="0"/>
                <a:cs typeface="Poppins" panose="00000500000000000000" pitchFamily="2" charset="0"/>
              </a:rPr>
              <a:t>Uni Support/UCAS</a:t>
            </a:r>
          </a:p>
        </p:txBody>
      </p:sp>
      <p:sp>
        <p:nvSpPr>
          <p:cNvPr id="16" name="TextBox 15">
            <a:extLst>
              <a:ext uri="{FF2B5EF4-FFF2-40B4-BE49-F238E27FC236}">
                <a16:creationId xmlns:a16="http://schemas.microsoft.com/office/drawing/2014/main" id="{17A3D62D-0B01-140C-CDC9-C20EA146AEF5}"/>
              </a:ext>
            </a:extLst>
          </p:cNvPr>
          <p:cNvSpPr txBox="1"/>
          <p:nvPr/>
        </p:nvSpPr>
        <p:spPr>
          <a:xfrm>
            <a:off x="1473200" y="1700984"/>
            <a:ext cx="2701438" cy="369332"/>
          </a:xfrm>
          <a:prstGeom prst="rect">
            <a:avLst/>
          </a:prstGeom>
          <a:noFill/>
        </p:spPr>
        <p:txBody>
          <a:bodyPr wrap="square" rtlCol="0">
            <a:spAutoFit/>
          </a:bodyPr>
          <a:lstStyle/>
          <a:p>
            <a:pPr algn="ctr"/>
            <a:r>
              <a:rPr lang="en-GB" dirty="0">
                <a:solidFill>
                  <a:schemeClr val="bg1"/>
                </a:solidFill>
                <a:latin typeface="Poppins" panose="00000500000000000000" pitchFamily="2" charset="0"/>
                <a:cs typeface="Poppins" panose="00000500000000000000" pitchFamily="2" charset="0"/>
              </a:rPr>
              <a:t>1 to 1 Appointments</a:t>
            </a:r>
          </a:p>
        </p:txBody>
      </p:sp>
      <p:sp>
        <p:nvSpPr>
          <p:cNvPr id="17" name="TextBox 16">
            <a:extLst>
              <a:ext uri="{FF2B5EF4-FFF2-40B4-BE49-F238E27FC236}">
                <a16:creationId xmlns:a16="http://schemas.microsoft.com/office/drawing/2014/main" id="{C30323B6-98D6-DCBE-049D-567AC3BBF96E}"/>
              </a:ext>
            </a:extLst>
          </p:cNvPr>
          <p:cNvSpPr txBox="1"/>
          <p:nvPr/>
        </p:nvSpPr>
        <p:spPr>
          <a:xfrm>
            <a:off x="7535747" y="1700984"/>
            <a:ext cx="4004715" cy="369332"/>
          </a:xfrm>
          <a:prstGeom prst="rect">
            <a:avLst/>
          </a:prstGeom>
          <a:noFill/>
        </p:spPr>
        <p:txBody>
          <a:bodyPr wrap="square" rtlCol="0">
            <a:spAutoFit/>
          </a:bodyPr>
          <a:lstStyle/>
          <a:p>
            <a:r>
              <a:rPr lang="en-GB" dirty="0">
                <a:solidFill>
                  <a:schemeClr val="bg1"/>
                </a:solidFill>
                <a:latin typeface="Poppins" panose="00000500000000000000" pitchFamily="2" charset="0"/>
                <a:cs typeface="Poppins" panose="00000500000000000000" pitchFamily="2" charset="0"/>
              </a:rPr>
              <a:t>CV/Cover Letter Reviews</a:t>
            </a:r>
          </a:p>
        </p:txBody>
      </p:sp>
      <p:sp>
        <p:nvSpPr>
          <p:cNvPr id="18" name="TextBox 17">
            <a:extLst>
              <a:ext uri="{FF2B5EF4-FFF2-40B4-BE49-F238E27FC236}">
                <a16:creationId xmlns:a16="http://schemas.microsoft.com/office/drawing/2014/main" id="{FE3303E4-0182-12FB-B188-040880532449}"/>
              </a:ext>
            </a:extLst>
          </p:cNvPr>
          <p:cNvSpPr txBox="1"/>
          <p:nvPr/>
        </p:nvSpPr>
        <p:spPr>
          <a:xfrm>
            <a:off x="1114124" y="3508080"/>
            <a:ext cx="3451056" cy="338554"/>
          </a:xfrm>
          <a:prstGeom prst="rect">
            <a:avLst/>
          </a:prstGeom>
          <a:noFill/>
        </p:spPr>
        <p:txBody>
          <a:bodyPr wrap="square" rtlCol="0">
            <a:spAutoFit/>
          </a:bodyPr>
          <a:lstStyle/>
          <a:p>
            <a:r>
              <a:rPr lang="en-GB" sz="1600" dirty="0">
                <a:solidFill>
                  <a:schemeClr val="bg1"/>
                </a:solidFill>
                <a:latin typeface="Poppins" panose="00000500000000000000" pitchFamily="2" charset="0"/>
                <a:cs typeface="Poppins" panose="00000500000000000000" pitchFamily="2" charset="0"/>
              </a:rPr>
              <a:t>Apprenticeships &amp; Progression</a:t>
            </a:r>
          </a:p>
        </p:txBody>
      </p:sp>
      <p:sp>
        <p:nvSpPr>
          <p:cNvPr id="19" name="TextBox 18">
            <a:extLst>
              <a:ext uri="{FF2B5EF4-FFF2-40B4-BE49-F238E27FC236}">
                <a16:creationId xmlns:a16="http://schemas.microsoft.com/office/drawing/2014/main" id="{86E5BCBB-3A90-406B-B08A-878F596826DF}"/>
              </a:ext>
            </a:extLst>
          </p:cNvPr>
          <p:cNvSpPr txBox="1"/>
          <p:nvPr/>
        </p:nvSpPr>
        <p:spPr>
          <a:xfrm>
            <a:off x="7205986" y="3357016"/>
            <a:ext cx="3584069" cy="646331"/>
          </a:xfrm>
          <a:prstGeom prst="rect">
            <a:avLst/>
          </a:prstGeom>
          <a:noFill/>
        </p:spPr>
        <p:txBody>
          <a:bodyPr wrap="square" rtlCol="0">
            <a:spAutoFit/>
          </a:bodyPr>
          <a:lstStyle/>
          <a:p>
            <a:pPr algn="ctr"/>
            <a:r>
              <a:rPr lang="en-GB" dirty="0">
                <a:solidFill>
                  <a:schemeClr val="bg1"/>
                </a:solidFill>
                <a:latin typeface="Poppins" panose="00000500000000000000" pitchFamily="2" charset="0"/>
                <a:cs typeface="Poppins" panose="00000500000000000000" pitchFamily="2" charset="0"/>
              </a:rPr>
              <a:t>Group Sessions/Workshops/</a:t>
            </a:r>
          </a:p>
          <a:p>
            <a:pPr algn="ctr"/>
            <a:r>
              <a:rPr lang="en-GB" dirty="0">
                <a:solidFill>
                  <a:schemeClr val="bg1"/>
                </a:solidFill>
                <a:latin typeface="Poppins" panose="00000500000000000000" pitchFamily="2" charset="0"/>
                <a:cs typeface="Poppins" panose="00000500000000000000" pitchFamily="2" charset="0"/>
              </a:rPr>
              <a:t>Staff CPD</a:t>
            </a:r>
          </a:p>
        </p:txBody>
      </p:sp>
      <p:sp>
        <p:nvSpPr>
          <p:cNvPr id="20" name="TextBox 19">
            <a:extLst>
              <a:ext uri="{FF2B5EF4-FFF2-40B4-BE49-F238E27FC236}">
                <a16:creationId xmlns:a16="http://schemas.microsoft.com/office/drawing/2014/main" id="{12742F50-6C56-81C2-5861-E766380FDB08}"/>
              </a:ext>
            </a:extLst>
          </p:cNvPr>
          <p:cNvSpPr txBox="1"/>
          <p:nvPr/>
        </p:nvSpPr>
        <p:spPr>
          <a:xfrm>
            <a:off x="1083895" y="5221510"/>
            <a:ext cx="3856251" cy="369332"/>
          </a:xfrm>
          <a:prstGeom prst="rect">
            <a:avLst/>
          </a:prstGeom>
          <a:noFill/>
        </p:spPr>
        <p:txBody>
          <a:bodyPr wrap="square" rtlCol="0">
            <a:spAutoFit/>
          </a:bodyPr>
          <a:lstStyle/>
          <a:p>
            <a:r>
              <a:rPr lang="en-GB" dirty="0">
                <a:solidFill>
                  <a:schemeClr val="bg1"/>
                </a:solidFill>
                <a:latin typeface="Poppins" panose="00000500000000000000" pitchFamily="2" charset="0"/>
                <a:cs typeface="Poppins" panose="00000500000000000000" pitchFamily="2" charset="0"/>
              </a:rPr>
              <a:t>Mock Interviews/Job Search</a:t>
            </a:r>
          </a:p>
        </p:txBody>
      </p:sp>
      <p:sp>
        <p:nvSpPr>
          <p:cNvPr id="21" name="TextBox 20">
            <a:extLst>
              <a:ext uri="{FF2B5EF4-FFF2-40B4-BE49-F238E27FC236}">
                <a16:creationId xmlns:a16="http://schemas.microsoft.com/office/drawing/2014/main" id="{AF137A2B-76FD-C360-E2F0-2B76809D5A78}"/>
              </a:ext>
            </a:extLst>
          </p:cNvPr>
          <p:cNvSpPr txBox="1"/>
          <p:nvPr/>
        </p:nvSpPr>
        <p:spPr>
          <a:xfrm>
            <a:off x="922561" y="257657"/>
            <a:ext cx="9020495" cy="707886"/>
          </a:xfrm>
          <a:prstGeom prst="rect">
            <a:avLst/>
          </a:prstGeom>
          <a:noFill/>
        </p:spPr>
        <p:txBody>
          <a:bodyPr wrap="square">
            <a:spAutoFit/>
          </a:bodyPr>
          <a:lstStyle/>
          <a:p>
            <a:pPr algn="ctr" defTabSz="457200">
              <a:spcBef>
                <a:spcPct val="0"/>
              </a:spcBef>
              <a:spcAft>
                <a:spcPts val="600"/>
              </a:spcAft>
            </a:pPr>
            <a:r>
              <a:rPr lang="en-US" sz="4000" b="1" dirty="0">
                <a:solidFill>
                  <a:srgbClr val="163E64"/>
                </a:solidFill>
                <a:latin typeface="+mj-lt"/>
                <a:ea typeface="+mj-ea"/>
                <a:cs typeface="+mj-cs"/>
              </a:rPr>
              <a:t>Services on Offer</a:t>
            </a:r>
          </a:p>
        </p:txBody>
      </p:sp>
      <p:pic>
        <p:nvPicPr>
          <p:cNvPr id="23" name="Picture 22" descr="A blue and white logo">
            <a:extLst>
              <a:ext uri="{FF2B5EF4-FFF2-40B4-BE49-F238E27FC236}">
                <a16:creationId xmlns:a16="http://schemas.microsoft.com/office/drawing/2014/main" id="{4B5DCFCB-273B-9182-7026-6F22D99148F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73704" y="4467950"/>
            <a:ext cx="1661376" cy="934524"/>
          </a:xfrm>
          <a:prstGeom prst="rect">
            <a:avLst/>
          </a:prstGeom>
        </p:spPr>
      </p:pic>
      <p:pic>
        <p:nvPicPr>
          <p:cNvPr id="27" name="Google Shape;171;p34">
            <a:extLst>
              <a:ext uri="{FF2B5EF4-FFF2-40B4-BE49-F238E27FC236}">
                <a16:creationId xmlns:a16="http://schemas.microsoft.com/office/drawing/2014/main" id="{D304DDBF-F230-BA9D-00D9-2D93D43AB77D}"/>
              </a:ext>
            </a:extLst>
          </p:cNvPr>
          <p:cNvPicPr preferRelativeResize="0"/>
          <p:nvPr/>
        </p:nvPicPr>
        <p:blipFill>
          <a:blip r:embed="rId8">
            <a:alphaModFix/>
          </a:blip>
          <a:stretch>
            <a:fillRect/>
          </a:stretch>
        </p:blipFill>
        <p:spPr>
          <a:xfrm>
            <a:off x="5095698" y="5486359"/>
            <a:ext cx="1579370" cy="526460"/>
          </a:xfrm>
          <a:prstGeom prst="rect">
            <a:avLst/>
          </a:prstGeom>
          <a:noFill/>
          <a:ln>
            <a:noFill/>
          </a:ln>
        </p:spPr>
      </p:pic>
      <p:pic>
        <p:nvPicPr>
          <p:cNvPr id="29" name="Picture 28" descr="A close-up of a desk with a few objects">
            <a:extLst>
              <a:ext uri="{FF2B5EF4-FFF2-40B4-BE49-F238E27FC236}">
                <a16:creationId xmlns:a16="http://schemas.microsoft.com/office/drawing/2014/main" id="{EE432872-AE87-FF5D-92B6-A170F72E3385}"/>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76689" y="1371641"/>
            <a:ext cx="1617388" cy="1117008"/>
          </a:xfrm>
          <a:prstGeom prst="rect">
            <a:avLst/>
          </a:prstGeom>
        </p:spPr>
      </p:pic>
      <p:pic>
        <p:nvPicPr>
          <p:cNvPr id="31" name="Picture 30">
            <a:extLst>
              <a:ext uri="{FF2B5EF4-FFF2-40B4-BE49-F238E27FC236}">
                <a16:creationId xmlns:a16="http://schemas.microsoft.com/office/drawing/2014/main" id="{C2C0F016-80B0-618A-124B-A7FCF7A1E9C6}"/>
              </a:ext>
            </a:extLst>
          </p:cNvPr>
          <p:cNvPicPr>
            <a:picLocks noChangeAspect="1"/>
          </p:cNvPicPr>
          <p:nvPr/>
        </p:nvPicPr>
        <p:blipFill>
          <a:blip r:embed="rId10"/>
          <a:stretch>
            <a:fillRect/>
          </a:stretch>
        </p:blipFill>
        <p:spPr>
          <a:xfrm>
            <a:off x="4980089" y="3104848"/>
            <a:ext cx="1766600" cy="1145018"/>
          </a:xfrm>
          <a:prstGeom prst="rect">
            <a:avLst/>
          </a:prstGeom>
        </p:spPr>
      </p:pic>
    </p:spTree>
    <p:extLst>
      <p:ext uri="{BB962C8B-B14F-4D97-AF65-F5344CB8AC3E}">
        <p14:creationId xmlns:p14="http://schemas.microsoft.com/office/powerpoint/2010/main" val="4161528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21EF22-004C-1A04-4CE6-962AAE0719A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6886779-B59C-52DA-14E7-56F539E5F72F}"/>
              </a:ext>
            </a:extLst>
          </p:cNvPr>
          <p:cNvSpPr txBox="1"/>
          <p:nvPr/>
        </p:nvSpPr>
        <p:spPr>
          <a:xfrm>
            <a:off x="356096" y="212673"/>
            <a:ext cx="8110816" cy="707886"/>
          </a:xfrm>
          <a:prstGeom prst="rect">
            <a:avLst/>
          </a:prstGeom>
          <a:noFill/>
        </p:spPr>
        <p:txBody>
          <a:bodyPr wrap="square">
            <a:spAutoFit/>
          </a:bodyPr>
          <a:lstStyle/>
          <a:p>
            <a:pPr defTabSz="457200">
              <a:spcBef>
                <a:spcPct val="0"/>
              </a:spcBef>
              <a:spcAft>
                <a:spcPts val="600"/>
              </a:spcAft>
            </a:pPr>
            <a:r>
              <a:rPr lang="en-US" sz="4000" b="1" dirty="0">
                <a:solidFill>
                  <a:srgbClr val="163E64"/>
                </a:solidFill>
              </a:rPr>
              <a:t>The CDI Framework</a:t>
            </a:r>
          </a:p>
        </p:txBody>
      </p:sp>
      <p:sp>
        <p:nvSpPr>
          <p:cNvPr id="2" name="TextBox 1">
            <a:extLst>
              <a:ext uri="{FF2B5EF4-FFF2-40B4-BE49-F238E27FC236}">
                <a16:creationId xmlns:a16="http://schemas.microsoft.com/office/drawing/2014/main" id="{9348E863-24B9-64D1-87A2-4E1E272C6705}"/>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pic>
        <p:nvPicPr>
          <p:cNvPr id="3" name="Picture 2">
            <a:extLst>
              <a:ext uri="{FF2B5EF4-FFF2-40B4-BE49-F238E27FC236}">
                <a16:creationId xmlns:a16="http://schemas.microsoft.com/office/drawing/2014/main" id="{7230B11D-82B1-CC38-717C-E2E1A42060E1}"/>
              </a:ext>
            </a:extLst>
          </p:cNvPr>
          <p:cNvPicPr>
            <a:picLocks noChangeAspect="1"/>
          </p:cNvPicPr>
          <p:nvPr/>
        </p:nvPicPr>
        <p:blipFill>
          <a:blip r:embed="rId3"/>
          <a:stretch>
            <a:fillRect/>
          </a:stretch>
        </p:blipFill>
        <p:spPr>
          <a:xfrm>
            <a:off x="7116247" y="0"/>
            <a:ext cx="4876286" cy="6858000"/>
          </a:xfrm>
          <a:prstGeom prst="rect">
            <a:avLst/>
          </a:prstGeom>
        </p:spPr>
      </p:pic>
      <p:sp>
        <p:nvSpPr>
          <p:cNvPr id="5" name="TextBox 4">
            <a:extLst>
              <a:ext uri="{FF2B5EF4-FFF2-40B4-BE49-F238E27FC236}">
                <a16:creationId xmlns:a16="http://schemas.microsoft.com/office/drawing/2014/main" id="{B1843A58-B816-09DD-DB80-9AC943C72248}"/>
              </a:ext>
            </a:extLst>
          </p:cNvPr>
          <p:cNvSpPr txBox="1"/>
          <p:nvPr/>
        </p:nvSpPr>
        <p:spPr>
          <a:xfrm>
            <a:off x="385721" y="920559"/>
            <a:ext cx="6730525" cy="276998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1800" dirty="0">
                <a:solidFill>
                  <a:schemeClr val="tx1"/>
                </a:solidFill>
                <a:latin typeface="Poppins" panose="00000500000000000000" pitchFamily="2" charset="0"/>
                <a:ea typeface="Arial"/>
                <a:cs typeface="Poppins" panose="00000500000000000000" pitchFamily="2" charset="0"/>
              </a:rPr>
              <a:t>Helps map activities to give learners the career management skills fo</a:t>
            </a:r>
            <a:r>
              <a:rPr lang="en-US" dirty="0">
                <a:latin typeface="Poppins" panose="00000500000000000000" pitchFamily="2" charset="0"/>
                <a:ea typeface="Arial"/>
                <a:cs typeface="Poppins" panose="00000500000000000000" pitchFamily="2" charset="0"/>
              </a:rPr>
              <a:t>r the future, for example through workshops or 1:1 guidance:</a:t>
            </a:r>
          </a:p>
          <a:p>
            <a:pPr marL="342900" indent="-342900">
              <a:lnSpc>
                <a:spcPct val="150000"/>
              </a:lnSpc>
              <a:buFont typeface="Arial" panose="020B0604020202020204" pitchFamily="34" charset="0"/>
              <a:buChar char="•"/>
            </a:pPr>
            <a:endParaRPr lang="en-US" sz="1800" dirty="0">
              <a:solidFill>
                <a:schemeClr val="tx1"/>
              </a:solidFill>
              <a:latin typeface="Poppins" panose="00000500000000000000" pitchFamily="2" charset="0"/>
              <a:ea typeface="Arial"/>
              <a:cs typeface="Poppins" panose="00000500000000000000" pitchFamily="2" charset="0"/>
            </a:endParaRPr>
          </a:p>
          <a:p>
            <a:pPr marL="342900" indent="-342900">
              <a:lnSpc>
                <a:spcPct val="150000"/>
              </a:lnSpc>
              <a:buFont typeface="Arial" panose="020B0604020202020204" pitchFamily="34" charset="0"/>
              <a:buChar char="•"/>
            </a:pPr>
            <a:r>
              <a:rPr lang="en-US" sz="1800" dirty="0">
                <a:solidFill>
                  <a:schemeClr val="tx1"/>
                </a:solidFill>
                <a:latin typeface="Poppins" panose="00000500000000000000" pitchFamily="2" charset="0"/>
                <a:ea typeface="Arial"/>
                <a:cs typeface="Poppins" panose="00000500000000000000" pitchFamily="2" charset="0"/>
              </a:rPr>
              <a:t>CV writing and cover letter reviews and workshops</a:t>
            </a:r>
          </a:p>
          <a:p>
            <a:pPr marL="342900" indent="-342900">
              <a:lnSpc>
                <a:spcPct val="150000"/>
              </a:lnSpc>
              <a:buFont typeface="Arial" panose="020B0604020202020204" pitchFamily="34" charset="0"/>
              <a:buChar char="•"/>
            </a:pPr>
            <a:r>
              <a:rPr lang="en-US" sz="1800" dirty="0">
                <a:solidFill>
                  <a:schemeClr val="tx1"/>
                </a:solidFill>
                <a:latin typeface="Poppins" panose="00000500000000000000" pitchFamily="2" charset="0"/>
                <a:ea typeface="Arial"/>
                <a:cs typeface="Poppins" panose="00000500000000000000" pitchFamily="2" charset="0"/>
              </a:rPr>
              <a:t>LinkedIn</a:t>
            </a:r>
          </a:p>
          <a:p>
            <a:pPr marL="342900" indent="-342900">
              <a:buFont typeface="Arial" panose="020B0604020202020204" pitchFamily="34" charset="0"/>
              <a:buChar char="•"/>
            </a:pPr>
            <a:endParaRPr lang="en-US" sz="1200" b="1" dirty="0">
              <a:solidFill>
                <a:schemeClr val="tx1"/>
              </a:solidFill>
              <a:latin typeface="Poppins Medium"/>
              <a:ea typeface="Arial"/>
              <a:cs typeface="Arial"/>
            </a:endParaRPr>
          </a:p>
        </p:txBody>
      </p:sp>
    </p:spTree>
    <p:extLst>
      <p:ext uri="{BB962C8B-B14F-4D97-AF65-F5344CB8AC3E}">
        <p14:creationId xmlns:p14="http://schemas.microsoft.com/office/powerpoint/2010/main" val="2654700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E80700E-4333-C9C0-6665-5F61778E503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29013C-F756-E303-2D97-DF38E7BEE212}"/>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4" name="TextBox 3">
            <a:extLst>
              <a:ext uri="{FF2B5EF4-FFF2-40B4-BE49-F238E27FC236}">
                <a16:creationId xmlns:a16="http://schemas.microsoft.com/office/drawing/2014/main" id="{9BD9CE36-4476-A7F7-1C91-189336BCA651}"/>
              </a:ext>
            </a:extLst>
          </p:cNvPr>
          <p:cNvSpPr txBox="1"/>
          <p:nvPr/>
        </p:nvSpPr>
        <p:spPr>
          <a:xfrm>
            <a:off x="922561" y="257657"/>
            <a:ext cx="9020495" cy="707886"/>
          </a:xfrm>
          <a:prstGeom prst="rect">
            <a:avLst/>
          </a:prstGeom>
          <a:noFill/>
        </p:spPr>
        <p:txBody>
          <a:bodyPr wrap="square">
            <a:spAutoFit/>
          </a:bodyPr>
          <a:lstStyle/>
          <a:p>
            <a:pPr algn="ctr" defTabSz="457200">
              <a:spcBef>
                <a:spcPct val="0"/>
              </a:spcBef>
              <a:spcAft>
                <a:spcPts val="600"/>
              </a:spcAft>
            </a:pPr>
            <a:r>
              <a:rPr lang="en-US" sz="4000" b="1" dirty="0">
                <a:solidFill>
                  <a:srgbClr val="163E64"/>
                </a:solidFill>
                <a:latin typeface="+mj-lt"/>
                <a:ea typeface="+mj-ea"/>
                <a:cs typeface="+mj-cs"/>
              </a:rPr>
              <a:t>One to One Guidance</a:t>
            </a:r>
          </a:p>
        </p:txBody>
      </p:sp>
      <p:sp>
        <p:nvSpPr>
          <p:cNvPr id="5" name="TextBox 4">
            <a:extLst>
              <a:ext uri="{FF2B5EF4-FFF2-40B4-BE49-F238E27FC236}">
                <a16:creationId xmlns:a16="http://schemas.microsoft.com/office/drawing/2014/main" id="{5139ECC7-C70C-C10F-8FC4-77F280FEC606}"/>
              </a:ext>
            </a:extLst>
          </p:cNvPr>
          <p:cNvSpPr txBox="1"/>
          <p:nvPr/>
        </p:nvSpPr>
        <p:spPr>
          <a:xfrm>
            <a:off x="507744" y="1105184"/>
            <a:ext cx="11176512" cy="5293757"/>
          </a:xfrm>
          <a:prstGeom prst="rect">
            <a:avLst/>
          </a:prstGeom>
          <a:noFill/>
        </p:spPr>
        <p:txBody>
          <a:bodyPr wrap="square" lIns="91440" tIns="45720" rIns="91440" bIns="45720" rtlCol="0" anchor="t">
            <a:spAutoFit/>
          </a:bodyPr>
          <a:lstStyle/>
          <a:p>
            <a:pPr marL="685800" indent="-685800">
              <a:buFont typeface="Arial"/>
              <a:buChar char="•"/>
            </a:pPr>
            <a:r>
              <a:rPr lang="en-US" sz="2000" dirty="0">
                <a:latin typeface="Poppins" panose="00000500000000000000" pitchFamily="2" charset="0"/>
                <a:cs typeface="Poppins" panose="00000500000000000000" pitchFamily="2" charset="0"/>
              </a:rPr>
              <a:t>Support learners with their next steps.</a:t>
            </a:r>
          </a:p>
          <a:p>
            <a:pPr marL="685800" indent="-685800">
              <a:buFont typeface="Arial"/>
              <a:buChar char="•"/>
            </a:pPr>
            <a:endParaRPr lang="en-US" sz="2000" dirty="0">
              <a:latin typeface="Poppins" panose="00000500000000000000" pitchFamily="2" charset="0"/>
              <a:ea typeface="Beni Bold" pitchFamily="2" charset="0"/>
              <a:cs typeface="Poppins" panose="00000500000000000000" pitchFamily="2" charset="0"/>
            </a:endParaRPr>
          </a:p>
          <a:p>
            <a:pPr marL="685800" indent="-685800">
              <a:buFont typeface="Arial"/>
              <a:buChar char="•"/>
            </a:pPr>
            <a:r>
              <a:rPr lang="en-US" sz="2000" dirty="0">
                <a:latin typeface="Poppins" panose="00000500000000000000" pitchFamily="2" charset="0"/>
                <a:ea typeface="Beni Bold" pitchFamily="2" charset="0"/>
                <a:cs typeface="Poppins" panose="00000500000000000000" pitchFamily="2" charset="0"/>
              </a:rPr>
              <a:t>Make them aware of </a:t>
            </a:r>
            <a:r>
              <a:rPr lang="en-US" sz="2000" dirty="0">
                <a:solidFill>
                  <a:srgbClr val="163E64"/>
                </a:solidFill>
                <a:latin typeface="Poppins" panose="00000500000000000000" pitchFamily="2" charset="0"/>
                <a:ea typeface="Beni Bold" pitchFamily="2" charset="0"/>
                <a:cs typeface="Poppins" panose="00000500000000000000" pitchFamily="2" charset="0"/>
              </a:rPr>
              <a:t>all options available </a:t>
            </a:r>
            <a:r>
              <a:rPr lang="en-US" sz="2000" dirty="0">
                <a:latin typeface="Poppins" panose="00000500000000000000" pitchFamily="2" charset="0"/>
                <a:ea typeface="Beni Bold" pitchFamily="2" charset="0"/>
                <a:cs typeface="Poppins" panose="00000500000000000000" pitchFamily="2" charset="0"/>
              </a:rPr>
              <a:t>to them and help with decision making.</a:t>
            </a:r>
          </a:p>
          <a:p>
            <a:pPr marL="685800" indent="-685800">
              <a:buFont typeface="Arial"/>
              <a:buChar char="•"/>
            </a:pPr>
            <a:endParaRPr lang="en-US" sz="2000" dirty="0">
              <a:latin typeface="Poppins" panose="00000500000000000000" pitchFamily="2" charset="0"/>
              <a:ea typeface="Beni Bold" pitchFamily="2" charset="0"/>
              <a:cs typeface="Poppins" panose="00000500000000000000" pitchFamily="2" charset="0"/>
            </a:endParaRPr>
          </a:p>
          <a:p>
            <a:pPr marL="685800" indent="-685800">
              <a:buFont typeface="Arial"/>
              <a:buChar char="•"/>
            </a:pPr>
            <a:r>
              <a:rPr lang="en-US" sz="2000" dirty="0">
                <a:latin typeface="Poppins" panose="00000500000000000000" pitchFamily="2" charset="0"/>
                <a:ea typeface="Beni Bold" pitchFamily="2" charset="0"/>
                <a:cs typeface="Poppins" panose="00000500000000000000" pitchFamily="2" charset="0"/>
              </a:rPr>
              <a:t>Researching what information is available in their local area, e.g., </a:t>
            </a:r>
            <a:r>
              <a:rPr lang="en-US" sz="2000" dirty="0">
                <a:solidFill>
                  <a:srgbClr val="163E64"/>
                </a:solidFill>
                <a:latin typeface="Poppins" panose="00000500000000000000" pitchFamily="2" charset="0"/>
                <a:ea typeface="Beni Bold" pitchFamily="2" charset="0"/>
                <a:cs typeface="Poppins" panose="00000500000000000000" pitchFamily="2" charset="0"/>
              </a:rPr>
              <a:t>LMI to help learners make informed decisions.</a:t>
            </a:r>
          </a:p>
          <a:p>
            <a:pPr marL="685800" indent="-685800">
              <a:buFont typeface="Arial"/>
              <a:buChar char="•"/>
            </a:pPr>
            <a:endParaRPr lang="en-US" sz="2000" dirty="0">
              <a:latin typeface="Poppins" panose="00000500000000000000" pitchFamily="2" charset="0"/>
              <a:ea typeface="Beni Bold" pitchFamily="2" charset="0"/>
              <a:cs typeface="Poppins" panose="00000500000000000000" pitchFamily="2" charset="0"/>
            </a:endParaRPr>
          </a:p>
          <a:p>
            <a:pPr marL="685800" indent="-685800">
              <a:buFont typeface="Arial"/>
              <a:buChar char="•"/>
            </a:pPr>
            <a:r>
              <a:rPr lang="en-US" sz="2000" dirty="0">
                <a:latin typeface="Poppins" panose="00000500000000000000" pitchFamily="2" charset="0"/>
                <a:ea typeface="Beni Bold" pitchFamily="2" charset="0"/>
                <a:cs typeface="Poppins" panose="00000500000000000000" pitchFamily="2" charset="0"/>
              </a:rPr>
              <a:t>Send learners a </a:t>
            </a:r>
            <a:r>
              <a:rPr lang="en-US" sz="2000" dirty="0">
                <a:solidFill>
                  <a:srgbClr val="163E64"/>
                </a:solidFill>
                <a:latin typeface="Poppins" panose="00000500000000000000" pitchFamily="2" charset="0"/>
                <a:ea typeface="Beni Bold" pitchFamily="2" charset="0"/>
                <a:cs typeface="Poppins" panose="00000500000000000000" pitchFamily="2" charset="0"/>
              </a:rPr>
              <a:t>careers action plan </a:t>
            </a:r>
            <a:r>
              <a:rPr lang="en-US" sz="2000" dirty="0">
                <a:latin typeface="Poppins" panose="00000500000000000000" pitchFamily="2" charset="0"/>
                <a:ea typeface="Beni Bold" pitchFamily="2" charset="0"/>
                <a:cs typeface="Poppins" panose="00000500000000000000" pitchFamily="2" charset="0"/>
              </a:rPr>
              <a:t>which clearly shows the steps they need to take, as well as a summary of our discussion.</a:t>
            </a:r>
          </a:p>
          <a:p>
            <a:pPr marL="685800" indent="-685800">
              <a:buFont typeface="Arial"/>
              <a:buChar char="•"/>
            </a:pPr>
            <a:endParaRPr lang="en-US" sz="2000" dirty="0">
              <a:latin typeface="Poppins" panose="00000500000000000000" pitchFamily="2" charset="0"/>
              <a:ea typeface="Beni Bold" pitchFamily="2" charset="0"/>
              <a:cs typeface="Poppins" panose="00000500000000000000" pitchFamily="2" charset="0"/>
            </a:endParaRPr>
          </a:p>
          <a:p>
            <a:pPr marL="685800" indent="-685800">
              <a:buFont typeface="Arial"/>
              <a:buChar char="•"/>
            </a:pPr>
            <a:r>
              <a:rPr lang="en-US" sz="2000" dirty="0">
                <a:latin typeface="Poppins" panose="00000500000000000000" pitchFamily="2" charset="0"/>
                <a:ea typeface="Beni Bold" pitchFamily="2" charset="0"/>
                <a:cs typeface="Poppins" panose="00000500000000000000" pitchFamily="2" charset="0"/>
              </a:rPr>
              <a:t>Keep a </a:t>
            </a:r>
            <a:r>
              <a:rPr lang="en-US" sz="2000" dirty="0">
                <a:solidFill>
                  <a:srgbClr val="163E64"/>
                </a:solidFill>
                <a:latin typeface="Poppins" panose="00000500000000000000" pitchFamily="2" charset="0"/>
                <a:ea typeface="Beni Bold" pitchFamily="2" charset="0"/>
                <a:cs typeface="Poppins" panose="00000500000000000000" pitchFamily="2" charset="0"/>
              </a:rPr>
              <a:t>CONFIDENTIAL</a:t>
            </a:r>
            <a:r>
              <a:rPr lang="en-US" sz="2000" dirty="0">
                <a:solidFill>
                  <a:srgbClr val="A62C97"/>
                </a:solidFill>
                <a:latin typeface="Poppins" panose="00000500000000000000" pitchFamily="2" charset="0"/>
                <a:ea typeface="Beni Bold" pitchFamily="2" charset="0"/>
                <a:cs typeface="Poppins" panose="00000500000000000000" pitchFamily="2" charset="0"/>
              </a:rPr>
              <a:t> </a:t>
            </a:r>
            <a:r>
              <a:rPr lang="en-US" sz="2000" dirty="0">
                <a:latin typeface="Poppins" panose="00000500000000000000" pitchFamily="2" charset="0"/>
                <a:ea typeface="Beni Bold" pitchFamily="2" charset="0"/>
                <a:cs typeface="Poppins" panose="00000500000000000000" pitchFamily="2" charset="0"/>
              </a:rPr>
              <a:t>record of learner action plans, limited to careers lead and careers adviser.</a:t>
            </a:r>
          </a:p>
          <a:p>
            <a:pPr marL="685800" indent="-685800">
              <a:buFont typeface="Arial"/>
              <a:buChar char="•"/>
            </a:pPr>
            <a:endParaRPr lang="en-US" sz="2000" dirty="0">
              <a:latin typeface="Poppins" panose="00000500000000000000" pitchFamily="2" charset="0"/>
              <a:ea typeface="Beni Bold" pitchFamily="2" charset="0"/>
              <a:cs typeface="Poppins" panose="00000500000000000000" pitchFamily="2" charset="0"/>
            </a:endParaRPr>
          </a:p>
          <a:p>
            <a:pPr marL="685800" indent="-685800">
              <a:buFont typeface="Arial"/>
              <a:buChar char="•"/>
            </a:pPr>
            <a:r>
              <a:rPr lang="en-US" sz="2000" dirty="0">
                <a:latin typeface="Poppins" panose="00000500000000000000" pitchFamily="2" charset="0"/>
                <a:ea typeface="Beni Bold" pitchFamily="2" charset="0"/>
                <a:cs typeface="Poppins" panose="00000500000000000000" pitchFamily="2" charset="0"/>
              </a:rPr>
              <a:t>Ensure the record is available with any careers learning to be passed to any other provider.</a:t>
            </a:r>
          </a:p>
          <a:p>
            <a:pPr marL="342900" indent="-342900">
              <a:buFont typeface="Arial" panose="020B0604020202020204" pitchFamily="34" charset="0"/>
              <a:buChar char="•"/>
            </a:pPr>
            <a:endParaRPr lang="en-US" sz="2000" dirty="0">
              <a:solidFill>
                <a:schemeClr val="bg1"/>
              </a:solidFill>
              <a:latin typeface="Poppins" panose="00000500000000000000" pitchFamily="2" charset="0"/>
              <a:ea typeface="Beni Bold" pitchFamily="2" charset="0"/>
              <a:cs typeface="Poppins" panose="00000500000000000000" pitchFamily="2" charset="0"/>
            </a:endParaRPr>
          </a:p>
          <a:p>
            <a:pPr marL="685800" indent="-685800" algn="ctr">
              <a:buFont typeface="Arial"/>
              <a:buChar char="•"/>
            </a:pPr>
            <a:endParaRPr lang="en-US" b="1" dirty="0">
              <a:solidFill>
                <a:schemeClr val="bg1"/>
              </a:solidFill>
              <a:latin typeface="Poppins Medium"/>
              <a:ea typeface="Beni Bold" pitchFamily="2" charset="0"/>
              <a:cs typeface="Poppins Medium"/>
            </a:endParaRPr>
          </a:p>
        </p:txBody>
      </p:sp>
    </p:spTree>
    <p:extLst>
      <p:ext uri="{BB962C8B-B14F-4D97-AF65-F5344CB8AC3E}">
        <p14:creationId xmlns:p14="http://schemas.microsoft.com/office/powerpoint/2010/main" val="140780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D2D0EC4-FC48-06E2-3244-19A51038155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4370492-B695-DC87-4FFC-DF2E8C6822D9}"/>
              </a:ext>
            </a:extLst>
          </p:cNvPr>
          <p:cNvSpPr/>
          <p:nvPr/>
        </p:nvSpPr>
        <p:spPr>
          <a:xfrm>
            <a:off x="977462" y="502629"/>
            <a:ext cx="10731062" cy="56984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CC0E97A-B36B-587B-D9F6-C417BE735278}"/>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pic>
        <p:nvPicPr>
          <p:cNvPr id="5" name="Picture 4" descr="A person in a blue shirt">
            <a:extLst>
              <a:ext uri="{FF2B5EF4-FFF2-40B4-BE49-F238E27FC236}">
                <a16:creationId xmlns:a16="http://schemas.microsoft.com/office/drawing/2014/main" id="{C70ED8BF-CA50-EF1D-C8CE-20DA42E9F050}"/>
              </a:ext>
            </a:extLst>
          </p:cNvPr>
          <p:cNvPicPr>
            <a:picLocks noChangeAspect="1"/>
          </p:cNvPicPr>
          <p:nvPr/>
        </p:nvPicPr>
        <p:blipFill>
          <a:blip r:embed="rId3"/>
          <a:stretch>
            <a:fillRect/>
          </a:stretch>
        </p:blipFill>
        <p:spPr>
          <a:xfrm>
            <a:off x="1363675" y="832391"/>
            <a:ext cx="9958636" cy="5038950"/>
          </a:xfrm>
          <a:prstGeom prst="rect">
            <a:avLst/>
          </a:prstGeom>
        </p:spPr>
      </p:pic>
    </p:spTree>
    <p:extLst>
      <p:ext uri="{BB962C8B-B14F-4D97-AF65-F5344CB8AC3E}">
        <p14:creationId xmlns:p14="http://schemas.microsoft.com/office/powerpoint/2010/main" val="562212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44109790-5845-0D24-5A84-8D62255E6E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2682A11-AB7F-3430-51F1-175BA4A7BE1D}"/>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TextBox 2">
            <a:extLst>
              <a:ext uri="{FF2B5EF4-FFF2-40B4-BE49-F238E27FC236}">
                <a16:creationId xmlns:a16="http://schemas.microsoft.com/office/drawing/2014/main" id="{1A8CFB4A-6425-3D98-5F27-DD6437DF3CF9}"/>
              </a:ext>
            </a:extLst>
          </p:cNvPr>
          <p:cNvSpPr txBox="1"/>
          <p:nvPr/>
        </p:nvSpPr>
        <p:spPr>
          <a:xfrm>
            <a:off x="2982044" y="1859339"/>
            <a:ext cx="6227912" cy="3139321"/>
          </a:xfrm>
          <a:prstGeom prst="rect">
            <a:avLst/>
          </a:prstGeom>
          <a:noFill/>
        </p:spPr>
        <p:txBody>
          <a:bodyPr wrap="square" lIns="91440" tIns="45720" rIns="91440" bIns="45720" anchor="t">
            <a:spAutoFit/>
          </a:bodyPr>
          <a:lstStyle/>
          <a:p>
            <a:pPr algn="ctr" defTabSz="457200">
              <a:spcBef>
                <a:spcPct val="0"/>
              </a:spcBef>
              <a:spcAft>
                <a:spcPts val="600"/>
              </a:spcAft>
            </a:pPr>
            <a:r>
              <a:rPr lang="en-US" sz="6600" b="1" dirty="0" err="1">
                <a:solidFill>
                  <a:srgbClr val="163E64"/>
                </a:solidFill>
                <a:cs typeface="Poppins" panose="00000500000000000000" pitchFamily="2" charset="0"/>
              </a:rPr>
              <a:t>Labour</a:t>
            </a:r>
            <a:r>
              <a:rPr lang="en-US" sz="6600" b="1" dirty="0">
                <a:solidFill>
                  <a:srgbClr val="163E64"/>
                </a:solidFill>
                <a:cs typeface="Poppins" panose="00000500000000000000" pitchFamily="2" charset="0"/>
              </a:rPr>
              <a:t> Market Information (LMI)</a:t>
            </a:r>
            <a:endParaRPr lang="en-US" sz="6600" dirty="0">
              <a:solidFill>
                <a:srgbClr val="163E64"/>
              </a:solidFill>
              <a:cs typeface="Poppins" panose="00000500000000000000" pitchFamily="2" charset="0"/>
            </a:endParaRPr>
          </a:p>
        </p:txBody>
      </p:sp>
    </p:spTree>
    <p:extLst>
      <p:ext uri="{BB962C8B-B14F-4D97-AF65-F5344CB8AC3E}">
        <p14:creationId xmlns:p14="http://schemas.microsoft.com/office/powerpoint/2010/main" val="2018306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FEAF6C8A-D8CF-4401-9F92-CB095D09E3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1F333BF-B487-B83A-E1C7-B083784CDEC4}"/>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GB" sz="2000" b="1" noProof="0" dirty="0">
                <a:latin typeface="+mj-lt"/>
                <a:ea typeface="+mj-ea"/>
                <a:cs typeface="+mj-cs"/>
              </a:rPr>
              <a:t>The Careers Collective</a:t>
            </a:r>
          </a:p>
        </p:txBody>
      </p:sp>
      <p:sp>
        <p:nvSpPr>
          <p:cNvPr id="3" name="TextBox 2">
            <a:extLst>
              <a:ext uri="{FF2B5EF4-FFF2-40B4-BE49-F238E27FC236}">
                <a16:creationId xmlns:a16="http://schemas.microsoft.com/office/drawing/2014/main" id="{009936B9-1C5A-5AB3-D638-4D0F96708AC3}"/>
              </a:ext>
            </a:extLst>
          </p:cNvPr>
          <p:cNvSpPr txBox="1"/>
          <p:nvPr/>
        </p:nvSpPr>
        <p:spPr>
          <a:xfrm>
            <a:off x="356095" y="212673"/>
            <a:ext cx="10074837" cy="707886"/>
          </a:xfrm>
          <a:prstGeom prst="rect">
            <a:avLst/>
          </a:prstGeom>
          <a:noFill/>
        </p:spPr>
        <p:txBody>
          <a:bodyPr wrap="square">
            <a:spAutoFit/>
          </a:bodyPr>
          <a:lstStyle/>
          <a:p>
            <a:pPr defTabSz="457200">
              <a:spcBef>
                <a:spcPct val="0"/>
              </a:spcBef>
              <a:spcAft>
                <a:spcPts val="600"/>
              </a:spcAft>
            </a:pPr>
            <a:r>
              <a:rPr lang="en-GB" sz="4000" b="1" noProof="0" dirty="0">
                <a:solidFill>
                  <a:srgbClr val="163E64"/>
                </a:solidFill>
              </a:rPr>
              <a:t>BM3 - Labour Market Information</a:t>
            </a:r>
          </a:p>
        </p:txBody>
      </p:sp>
      <p:sp>
        <p:nvSpPr>
          <p:cNvPr id="4" name="TextBox 3">
            <a:extLst>
              <a:ext uri="{FF2B5EF4-FFF2-40B4-BE49-F238E27FC236}">
                <a16:creationId xmlns:a16="http://schemas.microsoft.com/office/drawing/2014/main" id="{F781553A-2BC4-7E50-3F46-6B987132B666}"/>
              </a:ext>
            </a:extLst>
          </p:cNvPr>
          <p:cNvSpPr txBox="1"/>
          <p:nvPr/>
        </p:nvSpPr>
        <p:spPr>
          <a:xfrm>
            <a:off x="356096" y="1037064"/>
            <a:ext cx="8541834" cy="400110"/>
          </a:xfrm>
          <a:prstGeom prst="rect">
            <a:avLst/>
          </a:prstGeom>
          <a:noFill/>
        </p:spPr>
        <p:txBody>
          <a:bodyPr wrap="square" rtlCol="0">
            <a:spAutoFit/>
          </a:bodyPr>
          <a:lstStyle/>
          <a:p>
            <a:r>
              <a:rPr lang="en-GB" sz="2000" noProof="0" dirty="0">
                <a:latin typeface="Poppins" panose="00000500000000000000" pitchFamily="2" charset="0"/>
                <a:cs typeface="Poppins" panose="00000500000000000000" pitchFamily="2" charset="0"/>
              </a:rPr>
              <a:t>What do you think labour market information is?</a:t>
            </a:r>
          </a:p>
        </p:txBody>
      </p:sp>
      <p:pic>
        <p:nvPicPr>
          <p:cNvPr id="6" name="Picture 5" descr="A close up of words">
            <a:extLst>
              <a:ext uri="{FF2B5EF4-FFF2-40B4-BE49-F238E27FC236}">
                <a16:creationId xmlns:a16="http://schemas.microsoft.com/office/drawing/2014/main" id="{D04DA888-B2B5-77CC-0878-2F1C037C5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013" y="1037064"/>
            <a:ext cx="7130008" cy="7130008"/>
          </a:xfrm>
          <a:prstGeom prst="rect">
            <a:avLst/>
          </a:prstGeom>
        </p:spPr>
      </p:pic>
    </p:spTree>
    <p:extLst>
      <p:ext uri="{BB962C8B-B14F-4D97-AF65-F5344CB8AC3E}">
        <p14:creationId xmlns:p14="http://schemas.microsoft.com/office/powerpoint/2010/main" val="29412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6740C0D3-3647-3A53-E9A7-6B15936673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00F98B-2D29-50DE-F15C-67D1F1ADA218}"/>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TextBox 2">
            <a:extLst>
              <a:ext uri="{FF2B5EF4-FFF2-40B4-BE49-F238E27FC236}">
                <a16:creationId xmlns:a16="http://schemas.microsoft.com/office/drawing/2014/main" id="{0311CD74-3CF6-1A3D-8CA9-2E4DAC77F1F0}"/>
              </a:ext>
            </a:extLst>
          </p:cNvPr>
          <p:cNvSpPr txBox="1"/>
          <p:nvPr/>
        </p:nvSpPr>
        <p:spPr>
          <a:xfrm>
            <a:off x="356096" y="212673"/>
            <a:ext cx="8110816" cy="707886"/>
          </a:xfrm>
          <a:prstGeom prst="rect">
            <a:avLst/>
          </a:prstGeom>
          <a:noFill/>
        </p:spPr>
        <p:txBody>
          <a:bodyPr wrap="square">
            <a:spAutoFit/>
          </a:bodyPr>
          <a:lstStyle/>
          <a:p>
            <a:pPr defTabSz="457200">
              <a:spcBef>
                <a:spcPct val="0"/>
              </a:spcBef>
              <a:spcAft>
                <a:spcPts val="600"/>
              </a:spcAft>
            </a:pPr>
            <a:r>
              <a:rPr lang="en-US" sz="4000" b="1" dirty="0" err="1">
                <a:solidFill>
                  <a:srgbClr val="163E64"/>
                </a:solidFill>
              </a:rPr>
              <a:t>Labour</a:t>
            </a:r>
            <a:r>
              <a:rPr lang="en-US" sz="4000" b="1" dirty="0">
                <a:solidFill>
                  <a:srgbClr val="163E64"/>
                </a:solidFill>
              </a:rPr>
              <a:t> Market Information</a:t>
            </a:r>
          </a:p>
        </p:txBody>
      </p:sp>
      <p:sp>
        <p:nvSpPr>
          <p:cNvPr id="6" name="TextBox 5">
            <a:extLst>
              <a:ext uri="{FF2B5EF4-FFF2-40B4-BE49-F238E27FC236}">
                <a16:creationId xmlns:a16="http://schemas.microsoft.com/office/drawing/2014/main" id="{52BC839D-3300-36DD-2279-F51622C86657}"/>
              </a:ext>
            </a:extLst>
          </p:cNvPr>
          <p:cNvSpPr txBox="1"/>
          <p:nvPr/>
        </p:nvSpPr>
        <p:spPr>
          <a:xfrm>
            <a:off x="3047071" y="3026885"/>
            <a:ext cx="6094140" cy="369332"/>
          </a:xfrm>
          <a:prstGeom prst="rect">
            <a:avLst/>
          </a:prstGeom>
          <a:noFill/>
        </p:spPr>
        <p:txBody>
          <a:bodyPr wrap="square">
            <a:spAutoFit/>
          </a:bodyPr>
          <a:lstStyle/>
          <a:p>
            <a:r>
              <a:rPr lang="en-GB" dirty="0"/>
              <a:t>https://youtu.be/5z3v5TktjYM?si=1nSMvHzQVE7Nm4IZ</a:t>
            </a:r>
          </a:p>
        </p:txBody>
      </p:sp>
      <p:pic>
        <p:nvPicPr>
          <p:cNvPr id="7" name="Online Media 6" title="Understanding Labour Market Information by Shaw Trust">
            <a:hlinkClick r:id="" action="ppaction://media"/>
            <a:extLst>
              <a:ext uri="{FF2B5EF4-FFF2-40B4-BE49-F238E27FC236}">
                <a16:creationId xmlns:a16="http://schemas.microsoft.com/office/drawing/2014/main" id="{259F0747-D8BF-4164-9570-E683593D900A}"/>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28367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5F109BA-F448-CFD5-885C-38249F4EDF5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D16A5D-53A8-3ADC-08CE-B8125C9C01D1}"/>
              </a:ext>
            </a:extLst>
          </p:cNvPr>
          <p:cNvSpPr/>
          <p:nvPr/>
        </p:nvSpPr>
        <p:spPr>
          <a:xfrm>
            <a:off x="6096000" y="1839310"/>
            <a:ext cx="5980386" cy="3594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785C0C5-03FC-C6D0-6F59-3F57195EC360}"/>
              </a:ext>
            </a:extLst>
          </p:cNvPr>
          <p:cNvSpPr txBox="1"/>
          <p:nvPr/>
        </p:nvSpPr>
        <p:spPr>
          <a:xfrm>
            <a:off x="837471" y="439797"/>
            <a:ext cx="10517057" cy="707886"/>
          </a:xfrm>
          <a:prstGeom prst="rect">
            <a:avLst/>
          </a:prstGeom>
          <a:noFill/>
        </p:spPr>
        <p:txBody>
          <a:bodyPr wrap="square">
            <a:spAutoFit/>
          </a:bodyPr>
          <a:lstStyle/>
          <a:p>
            <a:pPr algn="ctr" defTabSz="457200">
              <a:spcBef>
                <a:spcPct val="0"/>
              </a:spcBef>
              <a:spcAft>
                <a:spcPts val="600"/>
              </a:spcAft>
            </a:pPr>
            <a:r>
              <a:rPr lang="en-US" sz="4000" b="1" dirty="0">
                <a:solidFill>
                  <a:srgbClr val="163E64"/>
                </a:solidFill>
              </a:rPr>
              <a:t>What is Careers Guidance?</a:t>
            </a:r>
          </a:p>
        </p:txBody>
      </p:sp>
      <p:sp>
        <p:nvSpPr>
          <p:cNvPr id="11" name="TextBox 10">
            <a:extLst>
              <a:ext uri="{FF2B5EF4-FFF2-40B4-BE49-F238E27FC236}">
                <a16:creationId xmlns:a16="http://schemas.microsoft.com/office/drawing/2014/main" id="{B4F8A582-A1CF-9E87-D01C-D0E1AFAF35F7}"/>
              </a:ext>
            </a:extLst>
          </p:cNvPr>
          <p:cNvSpPr txBox="1"/>
          <p:nvPr/>
        </p:nvSpPr>
        <p:spPr>
          <a:xfrm>
            <a:off x="551293" y="1731967"/>
            <a:ext cx="5348405" cy="4524315"/>
          </a:xfrm>
          <a:prstGeom prst="rect">
            <a:avLst/>
          </a:prstGeom>
          <a:noFill/>
        </p:spPr>
        <p:txBody>
          <a:bodyPr wrap="square">
            <a:spAutoFit/>
          </a:bodyPr>
          <a:lstStyle/>
          <a:p>
            <a:r>
              <a:rPr lang="en-GB" sz="3600" dirty="0">
                <a:latin typeface="Poppins" panose="00000500000000000000" pitchFamily="2" charset="0"/>
                <a:cs typeface="Poppins" panose="00000500000000000000" pitchFamily="2" charset="0"/>
              </a:rPr>
              <a:t>“Careers guidance is all the activities undertaken through applying the Gatsby benchmarks for good careers guidance.” </a:t>
            </a: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endParaRPr lang="en-GB" dirty="0"/>
          </a:p>
        </p:txBody>
      </p:sp>
      <p:sp>
        <p:nvSpPr>
          <p:cNvPr id="12" name="TextBox 11">
            <a:extLst>
              <a:ext uri="{FF2B5EF4-FFF2-40B4-BE49-F238E27FC236}">
                <a16:creationId xmlns:a16="http://schemas.microsoft.com/office/drawing/2014/main" id="{5ED28C2C-D4C7-AC91-BA77-72588DC9F8BE}"/>
              </a:ext>
            </a:extLst>
          </p:cNvPr>
          <p:cNvSpPr txBox="1"/>
          <p:nvPr/>
        </p:nvSpPr>
        <p:spPr>
          <a:xfrm>
            <a:off x="10440628" y="6519377"/>
            <a:ext cx="1772805" cy="246221"/>
          </a:xfrm>
          <a:prstGeom prst="rect">
            <a:avLst/>
          </a:prstGeom>
          <a:noFill/>
        </p:spPr>
        <p:txBody>
          <a:bodyPr wrap="square">
            <a:spAutoFit/>
          </a:bodyPr>
          <a:lstStyle/>
          <a:p>
            <a:pPr algn="r"/>
            <a:r>
              <a:rPr lang="en-GB" sz="1000" dirty="0">
                <a:solidFill>
                  <a:srgbClr val="0B0C0C"/>
                </a:solidFill>
                <a:latin typeface="Poppins" panose="00000500000000000000" pitchFamily="2" charset="0"/>
                <a:cs typeface="Poppins" panose="00000500000000000000" pitchFamily="2" charset="0"/>
              </a:rPr>
              <a:t>Source: GOV.UK</a:t>
            </a:r>
          </a:p>
        </p:txBody>
      </p:sp>
      <p:sp>
        <p:nvSpPr>
          <p:cNvPr id="2" name="TextBox 1">
            <a:extLst>
              <a:ext uri="{FF2B5EF4-FFF2-40B4-BE49-F238E27FC236}">
                <a16:creationId xmlns:a16="http://schemas.microsoft.com/office/drawing/2014/main" id="{CF06C5E8-7F9B-16CD-5FE3-EDB97F3B74E9}"/>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pic>
        <p:nvPicPr>
          <p:cNvPr id="5" name="Picture 4" descr="A light bulb with writing on it">
            <a:extLst>
              <a:ext uri="{FF2B5EF4-FFF2-40B4-BE49-F238E27FC236}">
                <a16:creationId xmlns:a16="http://schemas.microsoft.com/office/drawing/2014/main" id="{5442EEC6-F864-CBB3-6704-B93ADF6818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57852" y="2099725"/>
            <a:ext cx="5522232" cy="3159833"/>
          </a:xfrm>
          <a:prstGeom prst="rect">
            <a:avLst/>
          </a:prstGeom>
        </p:spPr>
      </p:pic>
    </p:spTree>
    <p:extLst>
      <p:ext uri="{BB962C8B-B14F-4D97-AF65-F5344CB8AC3E}">
        <p14:creationId xmlns:p14="http://schemas.microsoft.com/office/powerpoint/2010/main" val="90854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02CCBD5-6BB2-F9E8-967F-060EDF35C8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E754C1-4BD1-D439-D723-AA53E743F57A}"/>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TextBox 2">
            <a:extLst>
              <a:ext uri="{FF2B5EF4-FFF2-40B4-BE49-F238E27FC236}">
                <a16:creationId xmlns:a16="http://schemas.microsoft.com/office/drawing/2014/main" id="{D4E9E6C7-E372-34E1-F5B0-9AA542D5C9AA}"/>
              </a:ext>
            </a:extLst>
          </p:cNvPr>
          <p:cNvSpPr txBox="1"/>
          <p:nvPr/>
        </p:nvSpPr>
        <p:spPr>
          <a:xfrm>
            <a:off x="2982044" y="2875002"/>
            <a:ext cx="6227912" cy="1107996"/>
          </a:xfrm>
          <a:prstGeom prst="rect">
            <a:avLst/>
          </a:prstGeom>
          <a:noFill/>
        </p:spPr>
        <p:txBody>
          <a:bodyPr wrap="square" lIns="91440" tIns="45720" rIns="91440" bIns="45720" anchor="t">
            <a:spAutoFit/>
          </a:bodyPr>
          <a:lstStyle/>
          <a:p>
            <a:pPr algn="ctr" defTabSz="457200">
              <a:spcBef>
                <a:spcPct val="0"/>
              </a:spcBef>
              <a:spcAft>
                <a:spcPts val="600"/>
              </a:spcAft>
            </a:pPr>
            <a:r>
              <a:rPr lang="en-US" sz="6600" b="1" dirty="0">
                <a:solidFill>
                  <a:srgbClr val="163E64"/>
                </a:solidFill>
                <a:cs typeface="Poppins" panose="00000500000000000000" pitchFamily="2" charset="0"/>
              </a:rPr>
              <a:t>Training/CPD</a:t>
            </a:r>
            <a:endParaRPr lang="en-US" sz="6600" dirty="0">
              <a:solidFill>
                <a:srgbClr val="163E64"/>
              </a:solidFill>
              <a:cs typeface="Poppins" panose="00000500000000000000" pitchFamily="2" charset="0"/>
            </a:endParaRPr>
          </a:p>
        </p:txBody>
      </p:sp>
    </p:spTree>
    <p:extLst>
      <p:ext uri="{BB962C8B-B14F-4D97-AF65-F5344CB8AC3E}">
        <p14:creationId xmlns:p14="http://schemas.microsoft.com/office/powerpoint/2010/main" val="2358493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7CF128-135D-11EA-75B1-F88F577FF8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26A31A9-872E-01BC-D092-89D6047DB52A}"/>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TextBox 2">
            <a:extLst>
              <a:ext uri="{FF2B5EF4-FFF2-40B4-BE49-F238E27FC236}">
                <a16:creationId xmlns:a16="http://schemas.microsoft.com/office/drawing/2014/main" id="{0F452602-F18F-373E-4079-47118CF03C64}"/>
              </a:ext>
            </a:extLst>
          </p:cNvPr>
          <p:cNvSpPr txBox="1"/>
          <p:nvPr/>
        </p:nvSpPr>
        <p:spPr>
          <a:xfrm>
            <a:off x="356096" y="212673"/>
            <a:ext cx="8110816" cy="707886"/>
          </a:xfrm>
          <a:prstGeom prst="rect">
            <a:avLst/>
          </a:prstGeom>
          <a:noFill/>
        </p:spPr>
        <p:txBody>
          <a:bodyPr wrap="square">
            <a:spAutoFit/>
          </a:bodyPr>
          <a:lstStyle/>
          <a:p>
            <a:pPr defTabSz="457200">
              <a:spcBef>
                <a:spcPct val="0"/>
              </a:spcBef>
              <a:spcAft>
                <a:spcPts val="600"/>
              </a:spcAft>
            </a:pPr>
            <a:r>
              <a:rPr lang="en-US" sz="4000" b="1" dirty="0">
                <a:solidFill>
                  <a:srgbClr val="163E64"/>
                </a:solidFill>
              </a:rPr>
              <a:t>BM4 - Careers in the Curriculum</a:t>
            </a:r>
          </a:p>
        </p:txBody>
      </p:sp>
      <p:pic>
        <p:nvPicPr>
          <p:cNvPr id="6" name="Picture 5">
            <a:extLst>
              <a:ext uri="{FF2B5EF4-FFF2-40B4-BE49-F238E27FC236}">
                <a16:creationId xmlns:a16="http://schemas.microsoft.com/office/drawing/2014/main" id="{E4AB93DE-0D11-720B-A1DB-A745FC9988BF}"/>
              </a:ext>
            </a:extLst>
          </p:cNvPr>
          <p:cNvPicPr>
            <a:picLocks noChangeAspect="1"/>
          </p:cNvPicPr>
          <p:nvPr/>
        </p:nvPicPr>
        <p:blipFill>
          <a:blip r:embed="rId3"/>
          <a:stretch>
            <a:fillRect/>
          </a:stretch>
        </p:blipFill>
        <p:spPr>
          <a:xfrm>
            <a:off x="795195" y="1510195"/>
            <a:ext cx="3849073" cy="4771578"/>
          </a:xfrm>
          <a:prstGeom prst="rect">
            <a:avLst/>
          </a:prstGeom>
          <a:ln>
            <a:solidFill>
              <a:schemeClr val="tx1"/>
            </a:solidFill>
          </a:ln>
        </p:spPr>
      </p:pic>
      <p:pic>
        <p:nvPicPr>
          <p:cNvPr id="7" name="Picture 6">
            <a:extLst>
              <a:ext uri="{FF2B5EF4-FFF2-40B4-BE49-F238E27FC236}">
                <a16:creationId xmlns:a16="http://schemas.microsoft.com/office/drawing/2014/main" id="{A454C9C3-422E-F769-3133-CD5B335F6BF6}"/>
              </a:ext>
            </a:extLst>
          </p:cNvPr>
          <p:cNvPicPr>
            <a:picLocks noChangeAspect="1"/>
          </p:cNvPicPr>
          <p:nvPr/>
        </p:nvPicPr>
        <p:blipFill>
          <a:blip r:embed="rId4"/>
          <a:stretch>
            <a:fillRect/>
          </a:stretch>
        </p:blipFill>
        <p:spPr>
          <a:xfrm>
            <a:off x="4829241" y="1510195"/>
            <a:ext cx="6549957" cy="2771491"/>
          </a:xfrm>
          <a:prstGeom prst="rect">
            <a:avLst/>
          </a:prstGeom>
          <a:ln>
            <a:solidFill>
              <a:schemeClr val="tx1"/>
            </a:solidFill>
          </a:ln>
        </p:spPr>
      </p:pic>
      <p:sp>
        <p:nvSpPr>
          <p:cNvPr id="8" name="TextBox 7">
            <a:extLst>
              <a:ext uri="{FF2B5EF4-FFF2-40B4-BE49-F238E27FC236}">
                <a16:creationId xmlns:a16="http://schemas.microsoft.com/office/drawing/2014/main" id="{69DBB02C-49F5-1C51-F105-8794BEC1B4E6}"/>
              </a:ext>
            </a:extLst>
          </p:cNvPr>
          <p:cNvSpPr txBox="1"/>
          <p:nvPr/>
        </p:nvSpPr>
        <p:spPr>
          <a:xfrm>
            <a:off x="5046133" y="4871322"/>
            <a:ext cx="7145867"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Wider Education Workforce Careers Conversations </a:t>
            </a:r>
          </a:p>
        </p:txBody>
      </p:sp>
    </p:spTree>
    <p:extLst>
      <p:ext uri="{BB962C8B-B14F-4D97-AF65-F5344CB8AC3E}">
        <p14:creationId xmlns:p14="http://schemas.microsoft.com/office/powerpoint/2010/main" val="892140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82D01B-8EAD-34BE-7BD6-7D0E6B5E14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B556D9-EB90-CC2D-826A-3B3D164A4E14}"/>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TextBox 2">
            <a:extLst>
              <a:ext uri="{FF2B5EF4-FFF2-40B4-BE49-F238E27FC236}">
                <a16:creationId xmlns:a16="http://schemas.microsoft.com/office/drawing/2014/main" id="{45D2501A-8594-AF93-511B-6443EBA7E913}"/>
              </a:ext>
            </a:extLst>
          </p:cNvPr>
          <p:cNvSpPr txBox="1"/>
          <p:nvPr/>
        </p:nvSpPr>
        <p:spPr>
          <a:xfrm>
            <a:off x="2982044" y="2875002"/>
            <a:ext cx="6227912" cy="1107996"/>
          </a:xfrm>
          <a:prstGeom prst="rect">
            <a:avLst/>
          </a:prstGeom>
          <a:noFill/>
        </p:spPr>
        <p:txBody>
          <a:bodyPr wrap="square" lIns="91440" tIns="45720" rIns="91440" bIns="45720" anchor="t">
            <a:spAutoFit/>
          </a:bodyPr>
          <a:lstStyle/>
          <a:p>
            <a:pPr algn="ctr" defTabSz="457200">
              <a:spcBef>
                <a:spcPct val="0"/>
              </a:spcBef>
              <a:spcAft>
                <a:spcPts val="600"/>
              </a:spcAft>
            </a:pPr>
            <a:r>
              <a:rPr lang="en-US" sz="6600" b="1" dirty="0">
                <a:solidFill>
                  <a:srgbClr val="163E64"/>
                </a:solidFill>
                <a:cs typeface="Poppins" panose="00000500000000000000" pitchFamily="2" charset="0"/>
              </a:rPr>
              <a:t>Impact</a:t>
            </a:r>
            <a:endParaRPr lang="en-US" sz="6600" dirty="0">
              <a:solidFill>
                <a:srgbClr val="163E64"/>
              </a:solidFill>
              <a:cs typeface="Poppins" panose="00000500000000000000" pitchFamily="2" charset="0"/>
            </a:endParaRPr>
          </a:p>
        </p:txBody>
      </p:sp>
    </p:spTree>
    <p:extLst>
      <p:ext uri="{BB962C8B-B14F-4D97-AF65-F5344CB8AC3E}">
        <p14:creationId xmlns:p14="http://schemas.microsoft.com/office/powerpoint/2010/main" val="2403214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70BBE7-F0C6-4846-9413-CF46A10E3022}"/>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A55935B-0128-A02D-74DD-33E2044619CF}"/>
              </a:ext>
            </a:extLst>
          </p:cNvPr>
          <p:cNvSpPr/>
          <p:nvPr/>
        </p:nvSpPr>
        <p:spPr>
          <a:xfrm>
            <a:off x="784034" y="2260213"/>
            <a:ext cx="6363000" cy="383578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5C8CDD5-41B1-FA60-3792-DE5A91DADEC3}"/>
              </a:ext>
            </a:extLst>
          </p:cNvPr>
          <p:cNvSpPr txBox="1"/>
          <p:nvPr/>
        </p:nvSpPr>
        <p:spPr>
          <a:xfrm>
            <a:off x="1770329" y="652107"/>
            <a:ext cx="3851589" cy="707886"/>
          </a:xfrm>
          <a:prstGeom prst="rect">
            <a:avLst/>
          </a:prstGeom>
          <a:noFill/>
        </p:spPr>
        <p:txBody>
          <a:bodyPr wrap="square">
            <a:spAutoFit/>
          </a:bodyPr>
          <a:lstStyle/>
          <a:p>
            <a:pPr defTabSz="457200">
              <a:spcBef>
                <a:spcPct val="0"/>
              </a:spcBef>
              <a:spcAft>
                <a:spcPts val="600"/>
              </a:spcAft>
            </a:pPr>
            <a:r>
              <a:rPr lang="en-US" sz="4000" b="1" dirty="0">
                <a:solidFill>
                  <a:srgbClr val="163E64"/>
                </a:solidFill>
              </a:rPr>
              <a:t>Impact</a:t>
            </a:r>
          </a:p>
        </p:txBody>
      </p:sp>
      <p:sp>
        <p:nvSpPr>
          <p:cNvPr id="3" name="TextBox 2">
            <a:extLst>
              <a:ext uri="{FF2B5EF4-FFF2-40B4-BE49-F238E27FC236}">
                <a16:creationId xmlns:a16="http://schemas.microsoft.com/office/drawing/2014/main" id="{B9B5E1F5-9B9A-A054-2C5A-0E8DBF9363A7}"/>
              </a:ext>
            </a:extLst>
          </p:cNvPr>
          <p:cNvSpPr txBox="1"/>
          <p:nvPr/>
        </p:nvSpPr>
        <p:spPr>
          <a:xfrm>
            <a:off x="1038886" y="1675438"/>
            <a:ext cx="8369065" cy="584775"/>
          </a:xfrm>
          <a:prstGeom prst="rect">
            <a:avLst/>
          </a:prstGeom>
          <a:noFill/>
        </p:spPr>
        <p:txBody>
          <a:bodyPr wrap="square" rtlCol="0">
            <a:spAutoFit/>
          </a:bodyPr>
          <a:lstStyle/>
          <a:p>
            <a:r>
              <a:rPr lang="en-GB" sz="3200" dirty="0">
                <a:solidFill>
                  <a:srgbClr val="163E64"/>
                </a:solidFill>
                <a:latin typeface="Poppins" panose="00000500000000000000" pitchFamily="2" charset="0"/>
                <a:ea typeface="Verdana" panose="020B0604030504040204" pitchFamily="34" charset="0"/>
                <a:cs typeface="Poppins" panose="00000500000000000000" pitchFamily="2" charset="0"/>
              </a:rPr>
              <a:t>How will you measure this for careers?</a:t>
            </a:r>
          </a:p>
        </p:txBody>
      </p:sp>
      <p:sp>
        <p:nvSpPr>
          <p:cNvPr id="4" name="TextBox 3">
            <a:extLst>
              <a:ext uri="{FF2B5EF4-FFF2-40B4-BE49-F238E27FC236}">
                <a16:creationId xmlns:a16="http://schemas.microsoft.com/office/drawing/2014/main" id="{ECF4C45A-2B7E-33FE-94DF-2AC88B280F98}"/>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pic>
        <p:nvPicPr>
          <p:cNvPr id="7" name="Content Placeholder 13" descr="Icon&#10;&#10;Description automatically generated">
            <a:extLst>
              <a:ext uri="{FF2B5EF4-FFF2-40B4-BE49-F238E27FC236}">
                <a16:creationId xmlns:a16="http://schemas.microsoft.com/office/drawing/2014/main" id="{D4F1662E-C33D-15E8-19A6-D5BECF66C9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56188" y="3357654"/>
            <a:ext cx="3500346" cy="3500346"/>
          </a:xfrm>
          <a:prstGeom prst="rect">
            <a:avLst/>
          </a:prstGeom>
        </p:spPr>
      </p:pic>
      <p:pic>
        <p:nvPicPr>
          <p:cNvPr id="9" name="Picture 8" descr="A purple and white target with a dart in center&#10;&#10;AI-generated content may be incorrect.">
            <a:extLst>
              <a:ext uri="{FF2B5EF4-FFF2-40B4-BE49-F238E27FC236}">
                <a16:creationId xmlns:a16="http://schemas.microsoft.com/office/drawing/2014/main" id="{A75924E8-9576-BED2-4D87-2081E74AF0A3}"/>
              </a:ext>
            </a:extLst>
          </p:cNvPr>
          <p:cNvPicPr>
            <a:picLocks noChangeAspect="1"/>
          </p:cNvPicPr>
          <p:nvPr/>
        </p:nvPicPr>
        <p:blipFill>
          <a:blip r:embed="rId5"/>
          <a:stretch>
            <a:fillRect/>
          </a:stretch>
        </p:blipFill>
        <p:spPr>
          <a:xfrm>
            <a:off x="1038886" y="2575658"/>
            <a:ext cx="5841148" cy="3261308"/>
          </a:xfrm>
          <a:prstGeom prst="rect">
            <a:avLst/>
          </a:prstGeom>
        </p:spPr>
      </p:pic>
    </p:spTree>
    <p:extLst>
      <p:ext uri="{BB962C8B-B14F-4D97-AF65-F5344CB8AC3E}">
        <p14:creationId xmlns:p14="http://schemas.microsoft.com/office/powerpoint/2010/main" val="349543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6128D-67FB-6FD6-8F41-145B6B1B1A96}"/>
              </a:ext>
            </a:extLst>
          </p:cNvPr>
          <p:cNvSpPr txBox="1"/>
          <p:nvPr/>
        </p:nvSpPr>
        <p:spPr>
          <a:xfrm>
            <a:off x="202787" y="400814"/>
            <a:ext cx="5293039" cy="2092881"/>
          </a:xfrm>
          <a:prstGeom prst="rect">
            <a:avLst/>
          </a:prstGeom>
          <a:noFill/>
        </p:spPr>
        <p:txBody>
          <a:bodyPr wrap="square">
            <a:spAutoFit/>
          </a:bodyPr>
          <a:lstStyle/>
          <a:p>
            <a:pPr defTabSz="457200">
              <a:spcBef>
                <a:spcPct val="0"/>
              </a:spcBef>
              <a:spcAft>
                <a:spcPts val="600"/>
              </a:spcAft>
            </a:pPr>
            <a:r>
              <a:rPr lang="en-US" sz="4000" b="1" dirty="0">
                <a:solidFill>
                  <a:srgbClr val="163E64"/>
                </a:solidFill>
              </a:rPr>
              <a:t>Future Skills </a:t>
            </a:r>
          </a:p>
          <a:p>
            <a:pPr defTabSz="457200">
              <a:spcBef>
                <a:spcPct val="0"/>
              </a:spcBef>
              <a:spcAft>
                <a:spcPts val="600"/>
              </a:spcAft>
            </a:pPr>
            <a:r>
              <a:rPr lang="en-US" sz="4000" b="1" dirty="0">
                <a:solidFill>
                  <a:srgbClr val="163E64"/>
                </a:solidFill>
              </a:rPr>
              <a:t>Questionnaire (FSQ)</a:t>
            </a:r>
          </a:p>
          <a:p>
            <a:pPr defTabSz="457200">
              <a:spcBef>
                <a:spcPct val="0"/>
              </a:spcBef>
              <a:spcAft>
                <a:spcPts val="600"/>
              </a:spcAft>
            </a:pPr>
            <a:r>
              <a:rPr lang="en-US" sz="4000" b="1" dirty="0">
                <a:solidFill>
                  <a:srgbClr val="163E64"/>
                </a:solidFill>
              </a:rPr>
              <a:t>Post 16</a:t>
            </a:r>
          </a:p>
        </p:txBody>
      </p:sp>
      <p:sp>
        <p:nvSpPr>
          <p:cNvPr id="4" name="TextBox 3">
            <a:extLst>
              <a:ext uri="{FF2B5EF4-FFF2-40B4-BE49-F238E27FC236}">
                <a16:creationId xmlns:a16="http://schemas.microsoft.com/office/drawing/2014/main" id="{5C370F65-3A43-38CB-4BA5-7EEACC60EE88}"/>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Rectangle: Rounded Corners 2">
            <a:extLst>
              <a:ext uri="{FF2B5EF4-FFF2-40B4-BE49-F238E27FC236}">
                <a16:creationId xmlns:a16="http://schemas.microsoft.com/office/drawing/2014/main" id="{6B4D787D-FD62-B938-5B31-95F0F86000CD}"/>
              </a:ext>
            </a:extLst>
          </p:cNvPr>
          <p:cNvSpPr/>
          <p:nvPr/>
        </p:nvSpPr>
        <p:spPr>
          <a:xfrm>
            <a:off x="5495827" y="197963"/>
            <a:ext cx="6493385" cy="646559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0172DA0-1850-40E0-950F-9B316A89BF7B}"/>
              </a:ext>
            </a:extLst>
          </p:cNvPr>
          <p:cNvSpPr txBox="1"/>
          <p:nvPr/>
        </p:nvSpPr>
        <p:spPr>
          <a:xfrm>
            <a:off x="202788" y="3219596"/>
            <a:ext cx="5293039" cy="1477328"/>
          </a:xfrm>
          <a:prstGeom prst="rect">
            <a:avLst/>
          </a:prstGeom>
          <a:noFill/>
        </p:spPr>
        <p:txBody>
          <a:bodyPr wrap="square" rtlCol="0">
            <a:spAutoFit/>
          </a:bodyPr>
          <a:lstStyle/>
          <a:p>
            <a:r>
              <a:rPr lang="en-GB" dirty="0">
                <a:latin typeface="Poppins" panose="00000500000000000000" pitchFamily="2" charset="0"/>
                <a:cs typeface="Poppins" panose="00000500000000000000" pitchFamily="2" charset="0"/>
              </a:rPr>
              <a:t>The </a:t>
            </a:r>
            <a:r>
              <a:rPr lang="en-GB" b="1" dirty="0">
                <a:latin typeface="Poppins" panose="00000500000000000000" pitchFamily="2" charset="0"/>
                <a:cs typeface="Poppins" panose="00000500000000000000" pitchFamily="2" charset="0"/>
              </a:rPr>
              <a:t>Future Skills Questionnaire </a:t>
            </a:r>
            <a:r>
              <a:rPr lang="en-GB" dirty="0">
                <a:latin typeface="Poppins" panose="00000500000000000000" pitchFamily="2" charset="0"/>
                <a:cs typeface="Poppins" panose="00000500000000000000" pitchFamily="2" charset="0"/>
              </a:rPr>
              <a:t>(FSQ) is a tool to measure learners’ career-readiness.</a:t>
            </a:r>
          </a:p>
          <a:p>
            <a:r>
              <a:rPr lang="en-GB" dirty="0">
                <a:latin typeface="Poppins" panose="00000500000000000000" pitchFamily="2" charset="0"/>
                <a:cs typeface="Poppins" panose="00000500000000000000" pitchFamily="2" charset="0"/>
              </a:rPr>
              <a:t>FSQ covers key aspects of knowledge, skills and attitudes that are important for successful transitions.</a:t>
            </a:r>
          </a:p>
        </p:txBody>
      </p:sp>
      <p:sp>
        <p:nvSpPr>
          <p:cNvPr id="9" name="TextBox 8">
            <a:extLst>
              <a:ext uri="{FF2B5EF4-FFF2-40B4-BE49-F238E27FC236}">
                <a16:creationId xmlns:a16="http://schemas.microsoft.com/office/drawing/2014/main" id="{8555AF21-7977-B865-5349-E063A481FCC3}"/>
              </a:ext>
            </a:extLst>
          </p:cNvPr>
          <p:cNvSpPr txBox="1"/>
          <p:nvPr/>
        </p:nvSpPr>
        <p:spPr>
          <a:xfrm>
            <a:off x="10186532" y="6326509"/>
            <a:ext cx="1405295" cy="246221"/>
          </a:xfrm>
          <a:prstGeom prst="rect">
            <a:avLst/>
          </a:prstGeom>
          <a:noFill/>
        </p:spPr>
        <p:txBody>
          <a:bodyPr wrap="square">
            <a:spAutoFit/>
          </a:bodyPr>
          <a:lstStyle/>
          <a:p>
            <a:r>
              <a:rPr lang="en-GB" sz="1000" dirty="0">
                <a:latin typeface="Poppins" panose="00000500000000000000" pitchFamily="2" charset="0"/>
                <a:cs typeface="Poppins" panose="00000500000000000000" pitchFamily="2" charset="0"/>
              </a:rPr>
              <a:t>Source: CEC</a:t>
            </a:r>
          </a:p>
        </p:txBody>
      </p:sp>
      <p:pic>
        <p:nvPicPr>
          <p:cNvPr id="6" name="Picture 5" descr="A questionnaire with text and images&#10;&#10;AI-generated content may be incorrect.">
            <a:extLst>
              <a:ext uri="{FF2B5EF4-FFF2-40B4-BE49-F238E27FC236}">
                <a16:creationId xmlns:a16="http://schemas.microsoft.com/office/drawing/2014/main" id="{20C6AECF-D0DA-9EBE-6612-4AB4E2B31DA1}"/>
              </a:ext>
            </a:extLst>
          </p:cNvPr>
          <p:cNvPicPr>
            <a:picLocks noChangeAspect="1"/>
          </p:cNvPicPr>
          <p:nvPr/>
        </p:nvPicPr>
        <p:blipFill>
          <a:blip r:embed="rId3"/>
          <a:stretch>
            <a:fillRect/>
          </a:stretch>
        </p:blipFill>
        <p:spPr>
          <a:xfrm>
            <a:off x="5998022" y="400814"/>
            <a:ext cx="5525025" cy="5925695"/>
          </a:xfrm>
          <a:prstGeom prst="rect">
            <a:avLst/>
          </a:prstGeom>
        </p:spPr>
      </p:pic>
    </p:spTree>
    <p:extLst>
      <p:ext uri="{BB962C8B-B14F-4D97-AF65-F5344CB8AC3E}">
        <p14:creationId xmlns:p14="http://schemas.microsoft.com/office/powerpoint/2010/main" val="42660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B483BD-C4D8-D5BA-3122-FB80DA2190D1}"/>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D256C04-53F6-1A76-F441-B992C10C54A6}"/>
              </a:ext>
            </a:extLst>
          </p:cNvPr>
          <p:cNvSpPr/>
          <p:nvPr/>
        </p:nvSpPr>
        <p:spPr>
          <a:xfrm>
            <a:off x="7672552" y="1039482"/>
            <a:ext cx="4183118" cy="572611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D555A5C8-5F34-831E-1180-AFD218484252}"/>
              </a:ext>
            </a:extLst>
          </p:cNvPr>
          <p:cNvSpPr/>
          <p:nvPr/>
        </p:nvSpPr>
        <p:spPr>
          <a:xfrm>
            <a:off x="667157" y="1638769"/>
            <a:ext cx="5554967" cy="20179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62D0DF9-84EC-72A0-08A4-714DED05AA1B}"/>
              </a:ext>
            </a:extLst>
          </p:cNvPr>
          <p:cNvSpPr txBox="1"/>
          <p:nvPr/>
        </p:nvSpPr>
        <p:spPr>
          <a:xfrm>
            <a:off x="2392498" y="331596"/>
            <a:ext cx="7863865" cy="707886"/>
          </a:xfrm>
          <a:prstGeom prst="rect">
            <a:avLst/>
          </a:prstGeom>
          <a:noFill/>
        </p:spPr>
        <p:txBody>
          <a:bodyPr wrap="square">
            <a:spAutoFit/>
          </a:bodyPr>
          <a:lstStyle/>
          <a:p>
            <a:pPr algn="ctr" defTabSz="457200">
              <a:spcBef>
                <a:spcPct val="0"/>
              </a:spcBef>
              <a:spcAft>
                <a:spcPts val="600"/>
              </a:spcAft>
            </a:pPr>
            <a:r>
              <a:rPr lang="en-US" sz="4000" b="1" dirty="0">
                <a:solidFill>
                  <a:srgbClr val="163E64"/>
                </a:solidFill>
              </a:rPr>
              <a:t>Careers Programme</a:t>
            </a:r>
          </a:p>
        </p:txBody>
      </p:sp>
      <p:sp>
        <p:nvSpPr>
          <p:cNvPr id="4" name="TextBox 3">
            <a:extLst>
              <a:ext uri="{FF2B5EF4-FFF2-40B4-BE49-F238E27FC236}">
                <a16:creationId xmlns:a16="http://schemas.microsoft.com/office/drawing/2014/main" id="{B62A2AF4-C425-43C5-27F2-FB636181BA34}"/>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TextBox 2">
            <a:extLst>
              <a:ext uri="{FF2B5EF4-FFF2-40B4-BE49-F238E27FC236}">
                <a16:creationId xmlns:a16="http://schemas.microsoft.com/office/drawing/2014/main" id="{9E92EED1-0EDF-FF6A-42CD-F5D1A94FBF2F}"/>
              </a:ext>
            </a:extLst>
          </p:cNvPr>
          <p:cNvSpPr txBox="1"/>
          <p:nvPr/>
        </p:nvSpPr>
        <p:spPr>
          <a:xfrm>
            <a:off x="835322" y="1770569"/>
            <a:ext cx="5260678" cy="1754326"/>
          </a:xfrm>
          <a:prstGeom prst="rect">
            <a:avLst/>
          </a:prstGeom>
          <a:noFill/>
        </p:spPr>
        <p:txBody>
          <a:bodyPr wrap="square" rtlCol="0">
            <a:spAutoFit/>
          </a:bodyPr>
          <a:lstStyle/>
          <a:p>
            <a:r>
              <a:rPr lang="en-GB" dirty="0">
                <a:latin typeface="Poppins" panose="00000500000000000000" pitchFamily="2" charset="0"/>
                <a:cs typeface="Poppins" panose="00000500000000000000" pitchFamily="2" charset="0"/>
              </a:rPr>
              <a:t>A careers programme must be published on your website.</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We can support you with developing a programme tailored to your learners and apprentices.</a:t>
            </a:r>
          </a:p>
        </p:txBody>
      </p:sp>
      <p:pic>
        <p:nvPicPr>
          <p:cNvPr id="7" name="Picture 6" descr="A colorful chart with text&#10;&#10;AI-generated content may be incorrect.">
            <a:extLst>
              <a:ext uri="{FF2B5EF4-FFF2-40B4-BE49-F238E27FC236}">
                <a16:creationId xmlns:a16="http://schemas.microsoft.com/office/drawing/2014/main" id="{DE92050D-04AD-12CB-582D-B9F4F4EA60C4}"/>
              </a:ext>
            </a:extLst>
          </p:cNvPr>
          <p:cNvPicPr>
            <a:picLocks noChangeAspect="1"/>
          </p:cNvPicPr>
          <p:nvPr/>
        </p:nvPicPr>
        <p:blipFill>
          <a:blip r:embed="rId3"/>
          <a:stretch>
            <a:fillRect/>
          </a:stretch>
        </p:blipFill>
        <p:spPr>
          <a:xfrm>
            <a:off x="7927617" y="1309111"/>
            <a:ext cx="3672988" cy="5186855"/>
          </a:xfrm>
          <a:prstGeom prst="rect">
            <a:avLst/>
          </a:prstGeom>
        </p:spPr>
      </p:pic>
    </p:spTree>
    <p:extLst>
      <p:ext uri="{BB962C8B-B14F-4D97-AF65-F5344CB8AC3E}">
        <p14:creationId xmlns:p14="http://schemas.microsoft.com/office/powerpoint/2010/main" val="227926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48899E-2045-F8BC-5F08-E4FCAF8F6D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74FC99-B182-9228-20F3-06040ABDDD52}"/>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5" name="TextBox 4">
            <a:extLst>
              <a:ext uri="{FF2B5EF4-FFF2-40B4-BE49-F238E27FC236}">
                <a16:creationId xmlns:a16="http://schemas.microsoft.com/office/drawing/2014/main" id="{F12BF2F9-7B13-D92E-1847-34426AA8F487}"/>
              </a:ext>
            </a:extLst>
          </p:cNvPr>
          <p:cNvSpPr txBox="1"/>
          <p:nvPr/>
        </p:nvSpPr>
        <p:spPr>
          <a:xfrm>
            <a:off x="935615" y="379000"/>
            <a:ext cx="8661348" cy="886206"/>
          </a:xfrm>
          <a:prstGeom prst="rect">
            <a:avLst/>
          </a:prstGeom>
        </p:spPr>
        <p:txBody>
          <a:bodyPr vert="horz" lIns="91440" tIns="45720" rIns="91440" bIns="45720" rtlCol="0" anchor="ctr">
            <a:normAutofit/>
          </a:bodyPr>
          <a:lstStyle/>
          <a:p>
            <a:pPr defTabSz="457200">
              <a:spcBef>
                <a:spcPct val="0"/>
              </a:spcBef>
              <a:spcAft>
                <a:spcPts val="600"/>
              </a:spcAft>
            </a:pPr>
            <a:r>
              <a:rPr lang="en-US" sz="4000" b="1" dirty="0">
                <a:solidFill>
                  <a:srgbClr val="163E64"/>
                </a:solidFill>
                <a:latin typeface="+mj-lt"/>
                <a:ea typeface="+mj-ea"/>
                <a:cs typeface="+mj-cs"/>
              </a:rPr>
              <a:t>ITP Roadmap</a:t>
            </a:r>
          </a:p>
          <a:p>
            <a:endParaRPr lang="en-GB" sz="2400" b="1" dirty="0">
              <a:latin typeface="Poppins" panose="00000500000000000000" pitchFamily="2" charset="0"/>
              <a:cs typeface="Poppins" panose="00000500000000000000" pitchFamily="2" charset="0"/>
            </a:endParaRPr>
          </a:p>
          <a:p>
            <a:pPr defTabSz="457200">
              <a:spcBef>
                <a:spcPct val="0"/>
              </a:spcBef>
              <a:spcAft>
                <a:spcPts val="600"/>
              </a:spcAft>
            </a:pPr>
            <a:endParaRPr lang="en-US" b="1" dirty="0">
              <a:solidFill>
                <a:schemeClr val="tx2">
                  <a:lumMod val="75000"/>
                </a:schemeClr>
              </a:solidFill>
              <a:latin typeface="+mj-lt"/>
              <a:ea typeface="+mj-ea"/>
              <a:cs typeface="+mj-cs"/>
            </a:endParaRPr>
          </a:p>
        </p:txBody>
      </p:sp>
      <p:pic>
        <p:nvPicPr>
          <p:cNvPr id="6" name="Picture 5" descr="A poster with a road and text">
            <a:extLst>
              <a:ext uri="{FF2B5EF4-FFF2-40B4-BE49-F238E27FC236}">
                <a16:creationId xmlns:a16="http://schemas.microsoft.com/office/drawing/2014/main" id="{380A69B9-FB15-3449-DE0A-1E9E4F74C74F}"/>
              </a:ext>
            </a:extLst>
          </p:cNvPr>
          <p:cNvPicPr>
            <a:picLocks noChangeAspect="1"/>
          </p:cNvPicPr>
          <p:nvPr/>
        </p:nvPicPr>
        <p:blipFill>
          <a:blip r:embed="rId3"/>
          <a:stretch>
            <a:fillRect/>
          </a:stretch>
        </p:blipFill>
        <p:spPr>
          <a:xfrm>
            <a:off x="7313610" y="97167"/>
            <a:ext cx="4734586" cy="6668431"/>
          </a:xfrm>
          <a:prstGeom prst="rect">
            <a:avLst/>
          </a:prstGeom>
          <a:ln w="28575">
            <a:solidFill>
              <a:schemeClr val="tx1"/>
            </a:solidFill>
          </a:ln>
        </p:spPr>
      </p:pic>
      <p:sp>
        <p:nvSpPr>
          <p:cNvPr id="7" name="TextBox 6">
            <a:extLst>
              <a:ext uri="{FF2B5EF4-FFF2-40B4-BE49-F238E27FC236}">
                <a16:creationId xmlns:a16="http://schemas.microsoft.com/office/drawing/2014/main" id="{77F9EACD-9616-294E-BA75-3336A2AEDCA4}"/>
              </a:ext>
            </a:extLst>
          </p:cNvPr>
          <p:cNvSpPr txBox="1"/>
          <p:nvPr/>
        </p:nvSpPr>
        <p:spPr>
          <a:xfrm>
            <a:off x="569507" y="1439118"/>
            <a:ext cx="5064226" cy="830997"/>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The roadmap can be used as a template to show activities.</a:t>
            </a:r>
          </a:p>
        </p:txBody>
      </p:sp>
    </p:spTree>
    <p:extLst>
      <p:ext uri="{BB962C8B-B14F-4D97-AF65-F5344CB8AC3E}">
        <p14:creationId xmlns:p14="http://schemas.microsoft.com/office/powerpoint/2010/main" val="18894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FB3189C-81CA-7284-57B4-5A51353E0F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362650-C2A0-ADFA-F9E1-F473A4948F8C}"/>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5" name="TextBox 4">
            <a:extLst>
              <a:ext uri="{FF2B5EF4-FFF2-40B4-BE49-F238E27FC236}">
                <a16:creationId xmlns:a16="http://schemas.microsoft.com/office/drawing/2014/main" id="{A6C078C8-DC36-CF36-0B1E-4EE1847EA21E}"/>
              </a:ext>
            </a:extLst>
          </p:cNvPr>
          <p:cNvSpPr txBox="1"/>
          <p:nvPr/>
        </p:nvSpPr>
        <p:spPr>
          <a:xfrm>
            <a:off x="1364592" y="552912"/>
            <a:ext cx="8661348" cy="886206"/>
          </a:xfrm>
          <a:prstGeom prst="rect">
            <a:avLst/>
          </a:prstGeom>
        </p:spPr>
        <p:txBody>
          <a:bodyPr vert="horz" lIns="91440" tIns="45720" rIns="91440" bIns="45720" rtlCol="0" anchor="ctr">
            <a:normAutofit/>
          </a:bodyPr>
          <a:lstStyle/>
          <a:p>
            <a:pPr defTabSz="457200">
              <a:spcBef>
                <a:spcPct val="0"/>
              </a:spcBef>
              <a:spcAft>
                <a:spcPts val="600"/>
              </a:spcAft>
            </a:pPr>
            <a:r>
              <a:rPr lang="en-US" sz="4000" b="1" dirty="0">
                <a:solidFill>
                  <a:srgbClr val="163E64"/>
                </a:solidFill>
                <a:latin typeface="+mj-lt"/>
                <a:ea typeface="+mj-ea"/>
                <a:cs typeface="+mj-cs"/>
              </a:rPr>
              <a:t>School Roadmap</a:t>
            </a:r>
          </a:p>
          <a:p>
            <a:endParaRPr lang="en-GB" sz="2400" b="1" dirty="0">
              <a:latin typeface="Poppins" panose="00000500000000000000" pitchFamily="2" charset="0"/>
              <a:cs typeface="Poppins" panose="00000500000000000000" pitchFamily="2" charset="0"/>
            </a:endParaRPr>
          </a:p>
          <a:p>
            <a:pPr defTabSz="457200">
              <a:spcBef>
                <a:spcPct val="0"/>
              </a:spcBef>
              <a:spcAft>
                <a:spcPts val="600"/>
              </a:spcAft>
            </a:pPr>
            <a:endParaRPr lang="en-US" b="1" dirty="0">
              <a:solidFill>
                <a:schemeClr val="tx2">
                  <a:lumMod val="75000"/>
                </a:schemeClr>
              </a:solidFill>
              <a:latin typeface="+mj-lt"/>
              <a:ea typeface="+mj-ea"/>
              <a:cs typeface="+mj-cs"/>
            </a:endParaRPr>
          </a:p>
        </p:txBody>
      </p:sp>
      <p:sp>
        <p:nvSpPr>
          <p:cNvPr id="7" name="TextBox 6">
            <a:extLst>
              <a:ext uri="{FF2B5EF4-FFF2-40B4-BE49-F238E27FC236}">
                <a16:creationId xmlns:a16="http://schemas.microsoft.com/office/drawing/2014/main" id="{44A552EB-85AC-9BEA-EE2C-DEBE8C184BCA}"/>
              </a:ext>
            </a:extLst>
          </p:cNvPr>
          <p:cNvSpPr txBox="1"/>
          <p:nvPr/>
        </p:nvSpPr>
        <p:spPr>
          <a:xfrm>
            <a:off x="1415392" y="1455836"/>
            <a:ext cx="5470830" cy="452431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Example roadmap from a school</a:t>
            </a:r>
          </a:p>
          <a:p>
            <a:endParaRPr lang="en-GB" sz="2400" dirty="0">
              <a:latin typeface="Poppins" panose="00000500000000000000" pitchFamily="2" charset="0"/>
              <a:cs typeface="Poppins" panose="00000500000000000000" pitchFamily="2" charset="0"/>
            </a:endParaRPr>
          </a:p>
          <a:p>
            <a:endParaRPr lang="en-GB" sz="2400" dirty="0">
              <a:latin typeface="Poppins" panose="00000500000000000000" pitchFamily="2" charset="0"/>
              <a:cs typeface="Poppins" panose="00000500000000000000" pitchFamily="2" charset="0"/>
            </a:endParaRPr>
          </a:p>
          <a:p>
            <a:r>
              <a:rPr lang="en-GB" sz="2400" b="1" dirty="0">
                <a:latin typeface="Poppins" panose="00000500000000000000" pitchFamily="2" charset="0"/>
                <a:cs typeface="Poppins" panose="00000500000000000000" pitchFamily="2" charset="0"/>
              </a:rPr>
              <a:t>Year 12</a:t>
            </a:r>
          </a:p>
          <a:p>
            <a:endParaRPr lang="en-GB" sz="2400" dirty="0">
              <a:latin typeface="Poppins" panose="00000500000000000000" pitchFamily="2" charset="0"/>
              <a:cs typeface="Poppins" panose="00000500000000000000" pitchFamily="2" charset="0"/>
            </a:endParaRPr>
          </a:p>
          <a:p>
            <a:r>
              <a:rPr lang="en-GB" sz="2400" dirty="0">
                <a:latin typeface="Poppins" panose="00000500000000000000" pitchFamily="2" charset="0"/>
                <a:cs typeface="Poppins" panose="00000500000000000000" pitchFamily="2" charset="0"/>
              </a:rPr>
              <a:t>Impartial careers guidance</a:t>
            </a:r>
          </a:p>
          <a:p>
            <a:r>
              <a:rPr lang="en-GB" sz="2400" dirty="0">
                <a:latin typeface="Poppins" panose="00000500000000000000" pitchFamily="2" charset="0"/>
                <a:cs typeface="Poppins" panose="00000500000000000000" pitchFamily="2" charset="0"/>
              </a:rPr>
              <a:t>Post 18 pathways</a:t>
            </a:r>
          </a:p>
          <a:p>
            <a:r>
              <a:rPr lang="en-GB" sz="2400" dirty="0">
                <a:latin typeface="Poppins" panose="00000500000000000000" pitchFamily="2" charset="0"/>
                <a:cs typeface="Poppins" panose="00000500000000000000" pitchFamily="2" charset="0"/>
              </a:rPr>
              <a:t>UCAS application programme</a:t>
            </a:r>
          </a:p>
          <a:p>
            <a:endParaRPr lang="en-GB" sz="2400" dirty="0">
              <a:latin typeface="Poppins" panose="00000500000000000000" pitchFamily="2" charset="0"/>
              <a:cs typeface="Poppins" panose="00000500000000000000" pitchFamily="2" charset="0"/>
            </a:endParaRPr>
          </a:p>
          <a:p>
            <a:r>
              <a:rPr lang="en-GB" sz="2400" dirty="0">
                <a:latin typeface="Poppins" panose="00000500000000000000" pitchFamily="2" charset="0"/>
                <a:cs typeface="Poppins" panose="00000500000000000000" pitchFamily="2" charset="0"/>
              </a:rPr>
              <a:t>1:1 guidance meetings</a:t>
            </a:r>
          </a:p>
          <a:p>
            <a:r>
              <a:rPr lang="en-GB" sz="2400" dirty="0">
                <a:latin typeface="Poppins" panose="00000500000000000000" pitchFamily="2" charset="0"/>
                <a:cs typeface="Poppins" panose="00000500000000000000" pitchFamily="2" charset="0"/>
              </a:rPr>
              <a:t>Careers Fairs</a:t>
            </a:r>
          </a:p>
          <a:p>
            <a:r>
              <a:rPr lang="en-GB" sz="2400" dirty="0">
                <a:latin typeface="Poppins" panose="00000500000000000000" pitchFamily="2" charset="0"/>
                <a:cs typeface="Poppins" panose="00000500000000000000" pitchFamily="2" charset="0"/>
              </a:rPr>
              <a:t>Employer encounters</a:t>
            </a:r>
          </a:p>
        </p:txBody>
      </p:sp>
      <p:pic>
        <p:nvPicPr>
          <p:cNvPr id="1026" name="Picture 2">
            <a:extLst>
              <a:ext uri="{FF2B5EF4-FFF2-40B4-BE49-F238E27FC236}">
                <a16:creationId xmlns:a16="http://schemas.microsoft.com/office/drawing/2014/main" id="{8C63FDB3-1C94-B68E-C5C2-E6CB97101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188" y="92402"/>
            <a:ext cx="4680480" cy="66185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6208EF0-3BA9-C85E-A65C-0449309CDA4D}"/>
              </a:ext>
            </a:extLst>
          </p:cNvPr>
          <p:cNvSpPr/>
          <p:nvPr/>
        </p:nvSpPr>
        <p:spPr>
          <a:xfrm>
            <a:off x="6463862" y="92402"/>
            <a:ext cx="5423338" cy="667319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5E718DC-E01D-56DF-50A9-5E66A44B31BE}"/>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4" name="TextBox 3">
            <a:extLst>
              <a:ext uri="{FF2B5EF4-FFF2-40B4-BE49-F238E27FC236}">
                <a16:creationId xmlns:a16="http://schemas.microsoft.com/office/drawing/2014/main" id="{FD598311-60A5-6EF7-CA37-A83C7794297F}"/>
              </a:ext>
            </a:extLst>
          </p:cNvPr>
          <p:cNvSpPr txBox="1"/>
          <p:nvPr/>
        </p:nvSpPr>
        <p:spPr>
          <a:xfrm>
            <a:off x="1032065" y="1097874"/>
            <a:ext cx="5800929" cy="4220820"/>
          </a:xfrm>
          <a:prstGeom prst="rect">
            <a:avLst/>
          </a:prstGeom>
        </p:spPr>
        <p:txBody>
          <a:bodyPr vert="horz" lIns="91440" tIns="45720" rIns="91440" bIns="45720" rtlCol="0" anchor="ctr">
            <a:normAutofit/>
          </a:bodyPr>
          <a:lstStyle/>
          <a:p>
            <a:pPr defTabSz="457200">
              <a:spcBef>
                <a:spcPct val="0"/>
              </a:spcBef>
              <a:spcAft>
                <a:spcPts val="600"/>
              </a:spcAft>
            </a:pPr>
            <a:r>
              <a:rPr lang="en-US" sz="6000" b="1" dirty="0">
                <a:solidFill>
                  <a:srgbClr val="163E64"/>
                </a:solidFill>
                <a:latin typeface="Century Gothic" panose="020B0502020202020204" pitchFamily="34" charset="0"/>
                <a:ea typeface="+mj-ea"/>
                <a:cs typeface="Poppins" panose="00000500000000000000" pitchFamily="2" charset="0"/>
              </a:rPr>
              <a:t>What next?</a:t>
            </a:r>
          </a:p>
          <a:p>
            <a:pPr defTabSz="457200">
              <a:spcBef>
                <a:spcPct val="0"/>
              </a:spcBef>
              <a:spcAft>
                <a:spcPts val="600"/>
              </a:spcAft>
            </a:pPr>
            <a:r>
              <a:rPr lang="en-US" sz="6000" dirty="0">
                <a:solidFill>
                  <a:srgbClr val="163E64"/>
                </a:solidFill>
                <a:latin typeface="Century Gothic" panose="020B0502020202020204" pitchFamily="34" charset="0"/>
                <a:ea typeface="+mj-ea"/>
                <a:cs typeface="Poppins" panose="00000500000000000000" pitchFamily="2" charset="0"/>
              </a:rPr>
              <a:t>ITP Checklist</a:t>
            </a:r>
          </a:p>
        </p:txBody>
      </p:sp>
      <p:pic>
        <p:nvPicPr>
          <p:cNvPr id="7" name="Picture 6" descr="A blue background with white squares&#10;&#10;AI-generated content may be incorrect.">
            <a:extLst>
              <a:ext uri="{FF2B5EF4-FFF2-40B4-BE49-F238E27FC236}">
                <a16:creationId xmlns:a16="http://schemas.microsoft.com/office/drawing/2014/main" id="{16B695C9-5A81-5E57-75A8-41E721E26E5B}"/>
              </a:ext>
            </a:extLst>
          </p:cNvPr>
          <p:cNvPicPr>
            <a:picLocks noChangeAspect="1"/>
          </p:cNvPicPr>
          <p:nvPr/>
        </p:nvPicPr>
        <p:blipFill>
          <a:blip r:embed="rId3"/>
          <a:stretch>
            <a:fillRect/>
          </a:stretch>
        </p:blipFill>
        <p:spPr>
          <a:xfrm>
            <a:off x="6684513" y="367864"/>
            <a:ext cx="4982270" cy="6097912"/>
          </a:xfrm>
          <a:prstGeom prst="rect">
            <a:avLst/>
          </a:prstGeom>
          <a:effectLst>
            <a:softEdge rad="38100"/>
          </a:effectLst>
        </p:spPr>
      </p:pic>
    </p:spTree>
    <p:extLst>
      <p:ext uri="{BB962C8B-B14F-4D97-AF65-F5344CB8AC3E}">
        <p14:creationId xmlns:p14="http://schemas.microsoft.com/office/powerpoint/2010/main" val="3615528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2D8F55-C42F-B547-11B3-13940E2D044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1965DF-2F21-AB0A-C3FA-F2FFF5B1048B}"/>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3" name="TextBox 2">
            <a:extLst>
              <a:ext uri="{FF2B5EF4-FFF2-40B4-BE49-F238E27FC236}">
                <a16:creationId xmlns:a16="http://schemas.microsoft.com/office/drawing/2014/main" id="{7A8274DE-C62E-8C89-3A26-DCED481EE77D}"/>
              </a:ext>
            </a:extLst>
          </p:cNvPr>
          <p:cNvSpPr txBox="1"/>
          <p:nvPr/>
        </p:nvSpPr>
        <p:spPr>
          <a:xfrm>
            <a:off x="3195535" y="1724992"/>
            <a:ext cx="5800929" cy="4220820"/>
          </a:xfrm>
          <a:prstGeom prst="rect">
            <a:avLst/>
          </a:prstGeom>
        </p:spPr>
        <p:txBody>
          <a:bodyPr vert="horz" lIns="91440" tIns="45720" rIns="91440" bIns="45720" rtlCol="0" anchor="ctr">
            <a:normAutofit/>
          </a:bodyPr>
          <a:lstStyle/>
          <a:p>
            <a:pPr algn="ctr" defTabSz="457200">
              <a:spcBef>
                <a:spcPct val="0"/>
              </a:spcBef>
              <a:spcAft>
                <a:spcPts val="600"/>
              </a:spcAft>
            </a:pPr>
            <a:r>
              <a:rPr lang="en-US" sz="6600" b="1" dirty="0">
                <a:solidFill>
                  <a:srgbClr val="163E64"/>
                </a:solidFill>
                <a:latin typeface="+mj-lt"/>
                <a:ea typeface="+mj-ea"/>
                <a:cs typeface="+mj-cs"/>
              </a:rPr>
              <a:t>Resources</a:t>
            </a:r>
          </a:p>
          <a:p>
            <a:pPr algn="ctr" defTabSz="457200">
              <a:spcBef>
                <a:spcPct val="0"/>
              </a:spcBef>
              <a:spcAft>
                <a:spcPts val="600"/>
              </a:spcAft>
            </a:pPr>
            <a:endParaRPr lang="en-US" sz="6600" b="1" dirty="0">
              <a:solidFill>
                <a:schemeClr val="tx2">
                  <a:lumMod val="75000"/>
                </a:schemeClr>
              </a:solidFill>
              <a:latin typeface="+mj-lt"/>
              <a:ea typeface="+mj-ea"/>
              <a:cs typeface="+mj-cs"/>
            </a:endParaRPr>
          </a:p>
        </p:txBody>
      </p:sp>
    </p:spTree>
    <p:extLst>
      <p:ext uri="{BB962C8B-B14F-4D97-AF65-F5344CB8AC3E}">
        <p14:creationId xmlns:p14="http://schemas.microsoft.com/office/powerpoint/2010/main" val="48813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D85B372-29B9-EA5C-1832-EE166E1DDB5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E2896E1-26B0-C5CA-79D8-EC75592D2353}"/>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12" name="TextBox 11">
            <a:extLst>
              <a:ext uri="{FF2B5EF4-FFF2-40B4-BE49-F238E27FC236}">
                <a16:creationId xmlns:a16="http://schemas.microsoft.com/office/drawing/2014/main" id="{0D11D8C6-2BCF-E28E-7F56-52D85B6D5ED2}"/>
              </a:ext>
            </a:extLst>
          </p:cNvPr>
          <p:cNvSpPr txBox="1"/>
          <p:nvPr/>
        </p:nvSpPr>
        <p:spPr>
          <a:xfrm>
            <a:off x="10440628" y="6519377"/>
            <a:ext cx="1772805" cy="246221"/>
          </a:xfrm>
          <a:prstGeom prst="rect">
            <a:avLst/>
          </a:prstGeom>
          <a:noFill/>
        </p:spPr>
        <p:txBody>
          <a:bodyPr wrap="square">
            <a:spAutoFit/>
          </a:bodyPr>
          <a:lstStyle/>
          <a:p>
            <a:pPr algn="r"/>
            <a:r>
              <a:rPr lang="en-GB" sz="1000" dirty="0">
                <a:solidFill>
                  <a:srgbClr val="0B0C0C"/>
                </a:solidFill>
                <a:latin typeface="Poppins" panose="00000500000000000000" pitchFamily="2" charset="0"/>
                <a:cs typeface="Poppins" panose="00000500000000000000" pitchFamily="2" charset="0"/>
              </a:rPr>
              <a:t>Source: GOV.UK</a:t>
            </a:r>
          </a:p>
        </p:txBody>
      </p:sp>
      <p:sp>
        <p:nvSpPr>
          <p:cNvPr id="2" name="TextBox 1">
            <a:extLst>
              <a:ext uri="{FF2B5EF4-FFF2-40B4-BE49-F238E27FC236}">
                <a16:creationId xmlns:a16="http://schemas.microsoft.com/office/drawing/2014/main" id="{A1DBF169-0869-B2D7-8435-7DC74CD9CA1D}"/>
              </a:ext>
            </a:extLst>
          </p:cNvPr>
          <p:cNvSpPr txBox="1"/>
          <p:nvPr/>
        </p:nvSpPr>
        <p:spPr>
          <a:xfrm>
            <a:off x="230033" y="243355"/>
            <a:ext cx="11731934" cy="707886"/>
          </a:xfrm>
          <a:prstGeom prst="rect">
            <a:avLst/>
          </a:prstGeom>
          <a:noFill/>
        </p:spPr>
        <p:txBody>
          <a:bodyPr wrap="square" lIns="91440" tIns="45720" rIns="91440" bIns="45720" anchor="t">
            <a:spAutoFit/>
          </a:bodyPr>
          <a:lstStyle/>
          <a:p>
            <a:pPr algn="ctr" defTabSz="457200">
              <a:spcBef>
                <a:spcPct val="0"/>
              </a:spcBef>
              <a:spcAft>
                <a:spcPts val="600"/>
              </a:spcAft>
            </a:pPr>
            <a:r>
              <a:rPr lang="en-US" sz="4000" b="1" dirty="0">
                <a:solidFill>
                  <a:srgbClr val="163E64"/>
                </a:solidFill>
                <a:latin typeface="Century Gothic" panose="020B0502020202020204" pitchFamily="34" charset="0"/>
                <a:cs typeface="Poppins" panose="00000500000000000000" pitchFamily="2" charset="0"/>
              </a:rPr>
              <a:t>Why do we need to offer Careers Guidance?</a:t>
            </a:r>
            <a:endParaRPr lang="en-US" dirty="0">
              <a:solidFill>
                <a:srgbClr val="163E64"/>
              </a:solidFill>
              <a:latin typeface="Century Gothic" panose="020B0502020202020204" pitchFamily="34" charset="0"/>
              <a:cs typeface="Poppins" panose="00000500000000000000" pitchFamily="2" charset="0"/>
            </a:endParaRPr>
          </a:p>
        </p:txBody>
      </p:sp>
      <p:sp>
        <p:nvSpPr>
          <p:cNvPr id="3" name="TextBox 2">
            <a:extLst>
              <a:ext uri="{FF2B5EF4-FFF2-40B4-BE49-F238E27FC236}">
                <a16:creationId xmlns:a16="http://schemas.microsoft.com/office/drawing/2014/main" id="{376AA7DF-7B03-3843-4370-EA0EF05F42D7}"/>
              </a:ext>
            </a:extLst>
          </p:cNvPr>
          <p:cNvSpPr txBox="1"/>
          <p:nvPr/>
        </p:nvSpPr>
        <p:spPr>
          <a:xfrm>
            <a:off x="967007" y="1202626"/>
            <a:ext cx="10638503" cy="1754326"/>
          </a:xfrm>
          <a:prstGeom prst="rect">
            <a:avLst/>
          </a:prstGeom>
          <a:noFill/>
        </p:spPr>
        <p:txBody>
          <a:bodyPr wrap="square" lIns="91440" tIns="45720" rIns="91440" bIns="45720" anchor="t">
            <a:spAutoFit/>
          </a:bodyPr>
          <a:lstStyle/>
          <a:p>
            <a:r>
              <a:rPr lang="en-GB" b="1" dirty="0">
                <a:latin typeface="Poppins"/>
                <a:cs typeface="Poppins"/>
              </a:rPr>
              <a:t>High-quality careers guidance helps:</a:t>
            </a:r>
          </a:p>
          <a:p>
            <a:pPr marL="285750" indent="-285750">
              <a:lnSpc>
                <a:spcPct val="150000"/>
              </a:lnSpc>
              <a:buFont typeface="Arial" panose="020B0604020202020204" pitchFamily="34" charset="0"/>
              <a:buChar char="•"/>
            </a:pPr>
            <a:r>
              <a:rPr lang="en-GB" dirty="0">
                <a:latin typeface="Poppins"/>
                <a:cs typeface="Poppins"/>
              </a:rPr>
              <a:t>Young people make informed choices about their futures, so they can develop their interests and potential, and follow the path that is right for them to progress into work.</a:t>
            </a:r>
          </a:p>
          <a:p>
            <a:endParaRPr lang="en-GB" dirty="0">
              <a:latin typeface="Poppins" panose="00000500000000000000" pitchFamily="2" charset="0"/>
              <a:cs typeface="Poppins" panose="00000500000000000000" pitchFamily="2" charset="0"/>
            </a:endParaRPr>
          </a:p>
          <a:p>
            <a:endParaRPr lang="en-GB" dirty="0"/>
          </a:p>
        </p:txBody>
      </p:sp>
      <p:sp>
        <p:nvSpPr>
          <p:cNvPr id="6" name="TextBox 5">
            <a:extLst>
              <a:ext uri="{FF2B5EF4-FFF2-40B4-BE49-F238E27FC236}">
                <a16:creationId xmlns:a16="http://schemas.microsoft.com/office/drawing/2014/main" id="{4664C7FB-15B2-E2D9-1D76-E63C3C9EEDA3}"/>
              </a:ext>
            </a:extLst>
          </p:cNvPr>
          <p:cNvSpPr txBox="1"/>
          <p:nvPr/>
        </p:nvSpPr>
        <p:spPr>
          <a:xfrm>
            <a:off x="967007" y="2421214"/>
            <a:ext cx="8508670" cy="46859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dirty="0">
                <a:latin typeface="Poppins"/>
                <a:cs typeface="Poppins"/>
              </a:rPr>
              <a:t>Improve skills needed for success in work.</a:t>
            </a:r>
          </a:p>
        </p:txBody>
      </p:sp>
      <p:sp>
        <p:nvSpPr>
          <p:cNvPr id="7" name="TextBox 6">
            <a:extLst>
              <a:ext uri="{FF2B5EF4-FFF2-40B4-BE49-F238E27FC236}">
                <a16:creationId xmlns:a16="http://schemas.microsoft.com/office/drawing/2014/main" id="{047F91C6-8CCC-2C72-5C1D-F6D13B010383}"/>
              </a:ext>
            </a:extLst>
          </p:cNvPr>
          <p:cNvSpPr txBox="1"/>
          <p:nvPr/>
        </p:nvSpPr>
        <p:spPr>
          <a:xfrm>
            <a:off x="967007" y="2956952"/>
            <a:ext cx="8508670" cy="46859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dirty="0">
                <a:latin typeface="Poppins"/>
                <a:cs typeface="Poppins"/>
              </a:rPr>
              <a:t>Improve national productivity and grow the economy.</a:t>
            </a:r>
          </a:p>
        </p:txBody>
      </p:sp>
      <p:sp>
        <p:nvSpPr>
          <p:cNvPr id="8" name="TextBox 7">
            <a:extLst>
              <a:ext uri="{FF2B5EF4-FFF2-40B4-BE49-F238E27FC236}">
                <a16:creationId xmlns:a16="http://schemas.microsoft.com/office/drawing/2014/main" id="{93DDF546-E38D-E22B-4F93-25FAAD512144}"/>
              </a:ext>
            </a:extLst>
          </p:cNvPr>
          <p:cNvSpPr txBox="1"/>
          <p:nvPr/>
        </p:nvSpPr>
        <p:spPr>
          <a:xfrm>
            <a:off x="442412" y="3767647"/>
            <a:ext cx="11519555" cy="2062103"/>
          </a:xfrm>
          <a:prstGeom prst="rect">
            <a:avLst/>
          </a:prstGeom>
          <a:noFill/>
        </p:spPr>
        <p:txBody>
          <a:bodyPr wrap="square">
            <a:spAutoFit/>
          </a:bodyPr>
          <a:lstStyle/>
          <a:p>
            <a:r>
              <a:rPr lang="en-GB" dirty="0">
                <a:latin typeface="Poppins"/>
                <a:cs typeface="Poppins"/>
              </a:rPr>
              <a:t>“The government’s vision for careers guidance is to include (…) and to </a:t>
            </a:r>
            <a:r>
              <a:rPr lang="en-GB" b="1" dirty="0">
                <a:latin typeface="Poppins"/>
                <a:cs typeface="Poppins"/>
              </a:rPr>
              <a:t>guarantee 2 weeks’ worth of work experience for every young person</a:t>
            </a:r>
            <a:r>
              <a:rPr lang="en-GB" dirty="0">
                <a:latin typeface="Poppins"/>
                <a:cs typeface="Poppins"/>
              </a:rPr>
              <a:t>”* (If applicable). See </a:t>
            </a:r>
            <a:r>
              <a:rPr lang="en-GB" dirty="0" err="1">
                <a:latin typeface="Poppins"/>
                <a:cs typeface="Poppins"/>
                <a:hlinkClick r:id="rId3">
                  <a:extLst>
                    <a:ext uri="{A12FA001-AC4F-418D-AE19-62706E023703}">
                      <ahyp:hlinkClr xmlns:ahyp="http://schemas.microsoft.com/office/drawing/2018/hyperlinkcolor" val="tx"/>
                    </a:ext>
                  </a:extLst>
                </a:hlinkClick>
              </a:rPr>
              <a:t>Equalex</a:t>
            </a:r>
            <a:r>
              <a:rPr lang="en-GB" dirty="0">
                <a:latin typeface="Poppins"/>
                <a:cs typeface="Poppins"/>
                <a:hlinkClick r:id="rId3">
                  <a:extLst>
                    <a:ext uri="{A12FA001-AC4F-418D-AE19-62706E023703}">
                      <ahyp:hlinkClr xmlns:ahyp="http://schemas.microsoft.com/office/drawing/2018/hyperlinkcolor" val="tx"/>
                    </a:ext>
                  </a:extLst>
                </a:hlinkClick>
              </a:rPr>
              <a:t> Framework</a:t>
            </a:r>
            <a:endParaRPr lang="en-GB" dirty="0">
              <a:latin typeface="Poppins"/>
              <a:cs typeface="Poppins"/>
            </a:endParaRPr>
          </a:p>
          <a:p>
            <a:endParaRPr lang="en-GB" dirty="0">
              <a:latin typeface="Poppins" panose="00000500000000000000" pitchFamily="2" charset="0"/>
              <a:cs typeface="Poppins" panose="00000500000000000000" pitchFamily="2" charset="0"/>
            </a:endParaRPr>
          </a:p>
          <a:p>
            <a:r>
              <a:rPr lang="en-GB" dirty="0">
                <a:latin typeface="Poppins"/>
                <a:cs typeface="Poppins"/>
              </a:rPr>
              <a:t>To support this and other career activities, the Department for Education (DfE) is funding:</a:t>
            </a:r>
          </a:p>
          <a:p>
            <a:endParaRPr lang="en-GB" dirty="0">
              <a:latin typeface="Poppins" panose="00000500000000000000" pitchFamily="2" charset="0"/>
              <a:cs typeface="Poppins" panose="00000500000000000000" pitchFamily="2" charset="0"/>
            </a:endParaRPr>
          </a:p>
          <a:p>
            <a:r>
              <a:rPr lang="en-GB" b="1" dirty="0">
                <a:latin typeface="Poppins"/>
                <a:cs typeface="Poppins"/>
              </a:rPr>
              <a:t>The Careers &amp; Enterprise Company </a:t>
            </a:r>
            <a:r>
              <a:rPr lang="en-GB" dirty="0">
                <a:latin typeface="Poppins"/>
                <a:cs typeface="Poppins"/>
              </a:rPr>
              <a:t>(CEC) and the </a:t>
            </a:r>
            <a:r>
              <a:rPr lang="en-GB" b="1" dirty="0">
                <a:latin typeface="Poppins"/>
                <a:cs typeface="Poppins"/>
              </a:rPr>
              <a:t>National Careers Service </a:t>
            </a:r>
            <a:r>
              <a:rPr lang="en-GB" dirty="0">
                <a:latin typeface="Poppins"/>
                <a:cs typeface="Poppins"/>
              </a:rPr>
              <a:t>(NCS)</a:t>
            </a:r>
          </a:p>
          <a:p>
            <a:pPr algn="r"/>
            <a:endParaRPr lang="en-GB" sz="1000" dirty="0">
              <a:latin typeface="Poppins"/>
              <a:cs typeface="Poppins"/>
            </a:endParaRPr>
          </a:p>
          <a:p>
            <a:pPr algn="r"/>
            <a:r>
              <a:rPr lang="en-GB" sz="1000" dirty="0">
                <a:latin typeface="Poppins"/>
                <a:cs typeface="Poppins"/>
              </a:rPr>
              <a:t>* Applicable if you offer study programmes to 16-19s and up to 25 years with an EHCP. </a:t>
            </a:r>
          </a:p>
        </p:txBody>
      </p:sp>
    </p:spTree>
    <p:extLst>
      <p:ext uri="{BB962C8B-B14F-4D97-AF65-F5344CB8AC3E}">
        <p14:creationId xmlns:p14="http://schemas.microsoft.com/office/powerpoint/2010/main" val="282617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9D68167-E2F4-D571-1B6C-F79F89661424}"/>
              </a:ext>
            </a:extLst>
          </p:cNvPr>
          <p:cNvSpPr/>
          <p:nvPr/>
        </p:nvSpPr>
        <p:spPr>
          <a:xfrm>
            <a:off x="1923394" y="1590998"/>
            <a:ext cx="8092965" cy="33165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erson sitting at a desk with a computer">
            <a:extLst>
              <a:ext uri="{FF2B5EF4-FFF2-40B4-BE49-F238E27FC236}">
                <a16:creationId xmlns:a16="http://schemas.microsoft.com/office/drawing/2014/main" id="{0815E2C0-2ED9-CAB7-0079-707509EA4DBB}"/>
              </a:ext>
            </a:extLst>
          </p:cNvPr>
          <p:cNvPicPr>
            <a:picLocks noChangeAspect="1"/>
          </p:cNvPicPr>
          <p:nvPr/>
        </p:nvPicPr>
        <p:blipFill>
          <a:blip r:embed="rId3"/>
          <a:stretch>
            <a:fillRect/>
          </a:stretch>
        </p:blipFill>
        <p:spPr>
          <a:xfrm>
            <a:off x="2401027" y="1832583"/>
            <a:ext cx="7137697" cy="2833370"/>
          </a:xfrm>
          <a:prstGeom prst="rect">
            <a:avLst/>
          </a:prstGeom>
          <a:effectLst>
            <a:softEdge rad="165100"/>
          </a:effectLst>
        </p:spPr>
      </p:pic>
      <p:sp>
        <p:nvSpPr>
          <p:cNvPr id="5" name="TextBox 4">
            <a:extLst>
              <a:ext uri="{FF2B5EF4-FFF2-40B4-BE49-F238E27FC236}">
                <a16:creationId xmlns:a16="http://schemas.microsoft.com/office/drawing/2014/main" id="{53E3D8F3-0D1A-D769-BD4E-9297F6FED677}"/>
              </a:ext>
            </a:extLst>
          </p:cNvPr>
          <p:cNvSpPr txBox="1"/>
          <p:nvPr/>
        </p:nvSpPr>
        <p:spPr>
          <a:xfrm>
            <a:off x="1622322" y="6143827"/>
            <a:ext cx="9881419" cy="646331"/>
          </a:xfrm>
          <a:prstGeom prst="rect">
            <a:avLst/>
          </a:prstGeom>
          <a:noFill/>
        </p:spPr>
        <p:txBody>
          <a:bodyPr wrap="square">
            <a:spAutoFit/>
          </a:bodyPr>
          <a:lstStyle/>
          <a:p>
            <a:r>
              <a:rPr lang="en-GB" dirty="0">
                <a:hlinkClick r:id="rId4"/>
              </a:rPr>
              <a:t>https://resources.careersandenterprise.co.uk/resources/careers-statutory-guidance-glance-guides-school-college-and-itp-leaders</a:t>
            </a:r>
            <a:r>
              <a:rPr lang="en-GB" dirty="0"/>
              <a:t> </a:t>
            </a:r>
          </a:p>
        </p:txBody>
      </p:sp>
    </p:spTree>
    <p:extLst>
      <p:ext uri="{BB962C8B-B14F-4D97-AF65-F5344CB8AC3E}">
        <p14:creationId xmlns:p14="http://schemas.microsoft.com/office/powerpoint/2010/main" val="1338182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BD291-C7F5-B484-7EA3-3F3520AEC8F2}"/>
              </a:ext>
            </a:extLst>
          </p:cNvPr>
          <p:cNvSpPr txBox="1"/>
          <p:nvPr/>
        </p:nvSpPr>
        <p:spPr>
          <a:xfrm>
            <a:off x="1952771" y="191797"/>
            <a:ext cx="9980924" cy="707886"/>
          </a:xfrm>
          <a:prstGeom prst="rect">
            <a:avLst/>
          </a:prstGeom>
          <a:noFill/>
        </p:spPr>
        <p:txBody>
          <a:bodyPr wrap="square">
            <a:spAutoFit/>
          </a:bodyPr>
          <a:lstStyle/>
          <a:p>
            <a:pPr defTabSz="457200">
              <a:spcBef>
                <a:spcPct val="0"/>
              </a:spcBef>
              <a:spcAft>
                <a:spcPts val="600"/>
              </a:spcAft>
            </a:pPr>
            <a:r>
              <a:rPr lang="en-US" sz="4000" b="1" dirty="0">
                <a:solidFill>
                  <a:srgbClr val="163E64"/>
                </a:solidFill>
              </a:rPr>
              <a:t>Resources</a:t>
            </a:r>
          </a:p>
        </p:txBody>
      </p:sp>
      <p:sp>
        <p:nvSpPr>
          <p:cNvPr id="3" name="TextBox 2">
            <a:extLst>
              <a:ext uri="{FF2B5EF4-FFF2-40B4-BE49-F238E27FC236}">
                <a16:creationId xmlns:a16="http://schemas.microsoft.com/office/drawing/2014/main" id="{85461698-B836-8C30-4C62-D4DD6FAEE16C}"/>
              </a:ext>
            </a:extLst>
          </p:cNvPr>
          <p:cNvSpPr txBox="1"/>
          <p:nvPr/>
        </p:nvSpPr>
        <p:spPr>
          <a:xfrm>
            <a:off x="1880576" y="916031"/>
            <a:ext cx="10053119" cy="6001643"/>
          </a:xfrm>
          <a:prstGeom prst="rect">
            <a:avLst/>
          </a:prstGeom>
          <a:noFill/>
        </p:spPr>
        <p:txBody>
          <a:bodyPr wrap="square">
            <a:spAutoFit/>
          </a:bodyPr>
          <a:lstStyle/>
          <a:p>
            <a:r>
              <a:rPr lang="en-GB" sz="1600" dirty="0">
                <a:latin typeface="Poppins" panose="00000500000000000000" pitchFamily="2" charset="0"/>
                <a:ea typeface="Calibri" panose="020F0502020204030204" pitchFamily="34" charset="0"/>
                <a:cs typeface="Poppins" panose="00000500000000000000" pitchFamily="2" charset="0"/>
              </a:rPr>
              <a:t>Department of Education – Statutory Guidance</a:t>
            </a:r>
          </a:p>
          <a:p>
            <a:r>
              <a:rPr lang="en-GB" sz="1600" dirty="0">
                <a:latin typeface="Poppins" panose="00000500000000000000" pitchFamily="2" charset="0"/>
                <a:ea typeface="Calibri" panose="020F0502020204030204" pitchFamily="34" charset="0"/>
                <a:cs typeface="Poppins" panose="00000500000000000000" pitchFamily="2" charset="0"/>
                <a:hlinkClick r:id="rId3"/>
              </a:rPr>
              <a:t>https://www.gov.uk/government/publications/careers-guidance-provision-for-young-people-in-schools/careers-guidance-and-access-for-education-and-training-providers</a:t>
            </a:r>
            <a:r>
              <a:rPr lang="en-GB" sz="1600" dirty="0">
                <a:latin typeface="Poppins" panose="00000500000000000000" pitchFamily="2" charset="0"/>
                <a:ea typeface="Calibri" panose="020F0502020204030204" pitchFamily="34" charset="0"/>
                <a:cs typeface="Poppins" panose="00000500000000000000" pitchFamily="2" charset="0"/>
              </a:rPr>
              <a:t> </a:t>
            </a:r>
          </a:p>
          <a:p>
            <a:endParaRPr lang="en-GB" sz="1600" dirty="0">
              <a:latin typeface="Poppins" panose="00000500000000000000" pitchFamily="2" charset="0"/>
              <a:ea typeface="Calibri" panose="020F0502020204030204" pitchFamily="34" charset="0"/>
              <a:cs typeface="Poppins" panose="00000500000000000000" pitchFamily="2" charset="0"/>
            </a:endParaRPr>
          </a:p>
          <a:p>
            <a:r>
              <a:rPr lang="en-GB" sz="1600" dirty="0">
                <a:latin typeface="Poppins" panose="00000500000000000000" pitchFamily="2" charset="0"/>
                <a:ea typeface="Calibri" panose="020F0502020204030204" pitchFamily="34" charset="0"/>
                <a:cs typeface="Poppins" panose="00000500000000000000" pitchFamily="2" charset="0"/>
              </a:rPr>
              <a:t>Gatsby Good Career Guidance - The Next 10 Years</a:t>
            </a:r>
            <a:endParaRPr lang="en-GB" sz="1600" dirty="0">
              <a:latin typeface="Poppins" panose="00000500000000000000" pitchFamily="2" charset="0"/>
              <a:ea typeface="Calibri" panose="020F0502020204030204" pitchFamily="34" charset="0"/>
              <a:cs typeface="Poppins" panose="00000500000000000000" pitchFamily="2" charset="0"/>
              <a:hlinkClick r:id="rId4"/>
            </a:endParaRPr>
          </a:p>
          <a:p>
            <a:r>
              <a:rPr lang="en-GB" sz="1600" dirty="0">
                <a:latin typeface="Poppins" panose="00000500000000000000" pitchFamily="2" charset="0"/>
                <a:ea typeface="Calibri" panose="020F0502020204030204" pitchFamily="34" charset="0"/>
                <a:cs typeface="Poppins" panose="00000500000000000000" pitchFamily="2" charset="0"/>
                <a:hlinkClick r:id="rId4"/>
              </a:rPr>
              <a:t>https://cdn.gatsbybenchmarks.org.uk/app/uploads/2024/11/good-career-guidance-the-next-10-years-report.pdf</a:t>
            </a:r>
            <a:r>
              <a:rPr lang="en-GB" sz="1600" dirty="0">
                <a:latin typeface="Poppins" panose="00000500000000000000" pitchFamily="2" charset="0"/>
                <a:ea typeface="Calibri" panose="020F0502020204030204" pitchFamily="34" charset="0"/>
                <a:cs typeface="Poppins" panose="00000500000000000000" pitchFamily="2" charset="0"/>
              </a:rPr>
              <a:t> </a:t>
            </a:r>
          </a:p>
          <a:p>
            <a:endParaRPr lang="en-GB" sz="1600" dirty="0">
              <a:effectLst/>
              <a:latin typeface="Poppins" panose="00000500000000000000" pitchFamily="2" charset="0"/>
              <a:ea typeface="Calibri" panose="020F0502020204030204" pitchFamily="34" charset="0"/>
              <a:cs typeface="Poppins" panose="00000500000000000000" pitchFamily="2" charset="0"/>
            </a:endParaRPr>
          </a:p>
          <a:p>
            <a:r>
              <a:rPr lang="en-GB" sz="1600" dirty="0">
                <a:latin typeface="Poppins" panose="00000500000000000000" pitchFamily="2" charset="0"/>
                <a:ea typeface="Calibri" panose="020F0502020204030204" pitchFamily="34" charset="0"/>
                <a:cs typeface="Poppins" panose="00000500000000000000" pitchFamily="2" charset="0"/>
              </a:rPr>
              <a:t>The Full Report – 122 pages</a:t>
            </a:r>
          </a:p>
          <a:p>
            <a:r>
              <a:rPr lang="en-GB" sz="1600" dirty="0">
                <a:latin typeface="Poppins" panose="00000500000000000000" pitchFamily="2" charset="0"/>
                <a:ea typeface="Calibri" panose="020F0502020204030204" pitchFamily="34" charset="0"/>
                <a:cs typeface="Poppins" panose="00000500000000000000" pitchFamily="2" charset="0"/>
                <a:hlinkClick r:id="rId4"/>
              </a:rPr>
              <a:t>https://cdn.gatsbybenchmarks.org.uk/app/uploads/2024/11/good-career-guidance-the-next-10-years-report.pdf</a:t>
            </a:r>
            <a:r>
              <a:rPr lang="en-GB" sz="1600" dirty="0">
                <a:latin typeface="Poppins" panose="00000500000000000000" pitchFamily="2" charset="0"/>
                <a:ea typeface="Calibri" panose="020F0502020204030204" pitchFamily="34" charset="0"/>
                <a:cs typeface="Poppins" panose="00000500000000000000" pitchFamily="2" charset="0"/>
              </a:rPr>
              <a:t> </a:t>
            </a:r>
          </a:p>
          <a:p>
            <a:endParaRPr lang="en-GB" sz="1600" dirty="0">
              <a:effectLst/>
              <a:latin typeface="Poppins" panose="00000500000000000000" pitchFamily="2" charset="0"/>
              <a:ea typeface="Calibri" panose="020F0502020204030204" pitchFamily="34" charset="0"/>
              <a:cs typeface="Poppins" panose="00000500000000000000" pitchFamily="2" charset="0"/>
            </a:endParaRPr>
          </a:p>
          <a:p>
            <a:r>
              <a:rPr lang="en-GB" sz="1600" dirty="0">
                <a:latin typeface="Poppins" panose="00000500000000000000" pitchFamily="2" charset="0"/>
                <a:ea typeface="Calibri" panose="020F0502020204030204" pitchFamily="34" charset="0"/>
                <a:cs typeface="Poppins" panose="00000500000000000000" pitchFamily="2" charset="0"/>
              </a:rPr>
              <a:t>The Next 10 Years – Summary for Leaders </a:t>
            </a:r>
          </a:p>
          <a:p>
            <a:r>
              <a:rPr lang="en-GB" sz="1600" dirty="0">
                <a:latin typeface="Poppins" panose="00000500000000000000" pitchFamily="2" charset="0"/>
                <a:ea typeface="Calibri" panose="020F0502020204030204" pitchFamily="34" charset="0"/>
                <a:cs typeface="Poppins" panose="00000500000000000000" pitchFamily="2" charset="0"/>
                <a:hlinkClick r:id="rId5"/>
              </a:rPr>
              <a:t>https://cdn.gatsbybenchmarks.org.uk/app/uploads/2024/11/gatsby-summary-for-leaders-colleges.pdf</a:t>
            </a:r>
            <a:r>
              <a:rPr lang="en-GB" sz="1600" dirty="0">
                <a:latin typeface="Poppins" panose="00000500000000000000" pitchFamily="2" charset="0"/>
                <a:ea typeface="Calibri" panose="020F0502020204030204" pitchFamily="34" charset="0"/>
                <a:cs typeface="Poppins" panose="00000500000000000000" pitchFamily="2" charset="0"/>
              </a:rPr>
              <a:t> </a:t>
            </a:r>
          </a:p>
          <a:p>
            <a:endParaRPr lang="en-GB" sz="1600" dirty="0">
              <a:effectLst/>
              <a:latin typeface="Poppins" panose="00000500000000000000" pitchFamily="2" charset="0"/>
              <a:ea typeface="Calibri" panose="020F0502020204030204" pitchFamily="34" charset="0"/>
              <a:cs typeface="Poppins" panose="00000500000000000000" pitchFamily="2" charset="0"/>
            </a:endParaRPr>
          </a:p>
          <a:p>
            <a:r>
              <a:rPr lang="en-GB" sz="1600" dirty="0">
                <a:latin typeface="Poppins" panose="00000500000000000000" pitchFamily="2" charset="0"/>
                <a:ea typeface="Calibri" panose="020F0502020204030204" pitchFamily="34" charset="0"/>
                <a:cs typeface="Poppins" panose="00000500000000000000" pitchFamily="2" charset="0"/>
              </a:rPr>
              <a:t>Summary of Updates</a:t>
            </a:r>
          </a:p>
          <a:p>
            <a:r>
              <a:rPr lang="en-GB" sz="1600" dirty="0">
                <a:latin typeface="Poppins" panose="00000500000000000000" pitchFamily="2" charset="0"/>
                <a:ea typeface="Calibri" panose="020F0502020204030204" pitchFamily="34" charset="0"/>
                <a:cs typeface="Poppins" panose="00000500000000000000" pitchFamily="2" charset="0"/>
                <a:hlinkClick r:id="rId6"/>
              </a:rPr>
              <a:t>https://cdn.gatsbybenchmarks.org.uk/app/uploads/2025/05/j0716-gatsby-summary-of-changes-colleges-final-updated.pdf</a:t>
            </a:r>
            <a:r>
              <a:rPr lang="en-GB" sz="1600" dirty="0">
                <a:latin typeface="Poppins" panose="00000500000000000000" pitchFamily="2" charset="0"/>
                <a:ea typeface="Calibri" panose="020F0502020204030204" pitchFamily="34" charset="0"/>
                <a:cs typeface="Poppins" panose="00000500000000000000" pitchFamily="2" charset="0"/>
              </a:rPr>
              <a:t> </a:t>
            </a:r>
          </a:p>
          <a:p>
            <a:endParaRPr lang="en-GB" sz="1600" dirty="0">
              <a:effectLst/>
              <a:latin typeface="Poppins" panose="00000500000000000000" pitchFamily="2" charset="0"/>
              <a:ea typeface="Calibri" panose="020F0502020204030204" pitchFamily="34" charset="0"/>
              <a:cs typeface="Poppins" panose="00000500000000000000" pitchFamily="2" charset="0"/>
            </a:endParaRPr>
          </a:p>
          <a:p>
            <a:r>
              <a:rPr lang="en-GB" sz="1600" dirty="0">
                <a:latin typeface="Poppins" panose="00000500000000000000" pitchFamily="2" charset="0"/>
                <a:ea typeface="Calibri" panose="020F0502020204030204" pitchFamily="34" charset="0"/>
                <a:cs typeface="Poppins" panose="00000500000000000000" pitchFamily="2" charset="0"/>
              </a:rPr>
              <a:t>Careers Leader Impact Evaluation Toolkit</a:t>
            </a:r>
          </a:p>
          <a:p>
            <a:r>
              <a:rPr lang="en-GB" sz="1600" dirty="0">
                <a:latin typeface="Poppins" panose="00000500000000000000" pitchFamily="2" charset="0"/>
                <a:ea typeface="Calibri" panose="020F0502020204030204" pitchFamily="34" charset="0"/>
                <a:cs typeface="Poppins" panose="00000500000000000000" pitchFamily="2" charset="0"/>
                <a:hlinkClick r:id="rId7"/>
              </a:rPr>
              <a:t>https://resources.careersandenterprise.co.uk/sites/default/files/2021-09/Guidance%20document_Impact%20Evaluation%20FINAL%20%28002%29.pdf</a:t>
            </a:r>
            <a:r>
              <a:rPr lang="en-GB" sz="1600" dirty="0">
                <a:latin typeface="Poppins" panose="00000500000000000000" pitchFamily="2" charset="0"/>
                <a:ea typeface="Calibri" panose="020F0502020204030204" pitchFamily="34" charset="0"/>
                <a:cs typeface="Poppins" panose="00000500000000000000" pitchFamily="2" charset="0"/>
              </a:rPr>
              <a:t> </a:t>
            </a:r>
          </a:p>
          <a:p>
            <a:endParaRPr lang="en-GB" sz="1600" dirty="0">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1951740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EF5933-FC90-C9ED-ED87-11A875C1C41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D02EAC-D7C0-EB7E-43C0-EEED26CB608B}"/>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2" name="TextBox 1">
            <a:extLst>
              <a:ext uri="{FF2B5EF4-FFF2-40B4-BE49-F238E27FC236}">
                <a16:creationId xmlns:a16="http://schemas.microsoft.com/office/drawing/2014/main" id="{46F719A4-7550-9599-7CAF-437200771DD2}"/>
              </a:ext>
            </a:extLst>
          </p:cNvPr>
          <p:cNvSpPr txBox="1"/>
          <p:nvPr/>
        </p:nvSpPr>
        <p:spPr>
          <a:xfrm>
            <a:off x="358420" y="307217"/>
            <a:ext cx="109745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163E64"/>
                </a:solidFill>
                <a:latin typeface="Century Gothic" panose="020B0502020202020204" pitchFamily="34" charset="0"/>
                <a:cs typeface="Poppins" panose="00000500000000000000" pitchFamily="2" charset="0"/>
              </a:rPr>
              <a:t>Learning Outcomes</a:t>
            </a:r>
            <a:endParaRPr lang="en-US" sz="4000" dirty="0">
              <a:solidFill>
                <a:srgbClr val="163E64"/>
              </a:solidFill>
              <a:latin typeface="Century Gothic" panose="020B0502020202020204" pitchFamily="34" charset="0"/>
              <a:cs typeface="Poppins" panose="00000500000000000000" pitchFamily="2" charset="0"/>
            </a:endParaRPr>
          </a:p>
        </p:txBody>
      </p:sp>
      <p:pic>
        <p:nvPicPr>
          <p:cNvPr id="5" name="Picture 2">
            <a:extLst>
              <a:ext uri="{FF2B5EF4-FFF2-40B4-BE49-F238E27FC236}">
                <a16:creationId xmlns:a16="http://schemas.microsoft.com/office/drawing/2014/main" id="{B9BD853D-D6E6-7B3C-4B40-35BC71F18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728564" y="4417341"/>
            <a:ext cx="1728560" cy="23482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3569FFC-A6D3-C3CF-62CD-37EC6F04BC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10592844" y="2960424"/>
            <a:ext cx="1430744" cy="13631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D2E37E8-B575-B652-4AB7-A1F16230D65B}"/>
              </a:ext>
            </a:extLst>
          </p:cNvPr>
          <p:cNvSpPr/>
          <p:nvPr/>
        </p:nvSpPr>
        <p:spPr>
          <a:xfrm rot="21240390">
            <a:off x="10600585" y="3393478"/>
            <a:ext cx="1402735" cy="276999"/>
          </a:xfrm>
          <a:prstGeom prst="rect">
            <a:avLst/>
          </a:prstGeom>
          <a:noFill/>
          <a:ln w="25400">
            <a:noFill/>
          </a:ln>
        </p:spPr>
        <p:txBody>
          <a:bodyPr wrap="square">
            <a:spAutoFit/>
          </a:bodyPr>
          <a:lstStyle/>
          <a:p>
            <a:pPr algn="ctr" defTabSz="1219170">
              <a:defRPr/>
            </a:pPr>
            <a:r>
              <a:rPr lang="en-GB" sz="1200" b="1" dirty="0">
                <a:solidFill>
                  <a:srgbClr val="000000"/>
                </a:solidFill>
                <a:latin typeface="Poppins" panose="00000500000000000000" pitchFamily="2" charset="0"/>
                <a:cs typeface="Poppins" panose="00000500000000000000" pitchFamily="2" charset="0"/>
              </a:rPr>
              <a:t>Any questions?</a:t>
            </a:r>
          </a:p>
        </p:txBody>
      </p:sp>
      <p:sp>
        <p:nvSpPr>
          <p:cNvPr id="3" name="TextBox 2">
            <a:extLst>
              <a:ext uri="{FF2B5EF4-FFF2-40B4-BE49-F238E27FC236}">
                <a16:creationId xmlns:a16="http://schemas.microsoft.com/office/drawing/2014/main" id="{EF045799-60F1-01AF-D890-924A8E510B2A}"/>
              </a:ext>
            </a:extLst>
          </p:cNvPr>
          <p:cNvSpPr txBox="1"/>
          <p:nvPr/>
        </p:nvSpPr>
        <p:spPr>
          <a:xfrm>
            <a:off x="1055679" y="1181375"/>
            <a:ext cx="9917121" cy="4404416"/>
          </a:xfrm>
          <a:prstGeom prst="rect">
            <a:avLst/>
          </a:prstGeom>
        </p:spPr>
        <p:txBody>
          <a:bodyPr vert="horz" lIns="91440" tIns="45720" rIns="91440" bIns="45720" rtlCol="0" anchor="ctr">
            <a:normAutofit fontScale="62500" lnSpcReduction="20000"/>
          </a:bodyPr>
          <a:lstStyle/>
          <a:p>
            <a:pPr defTabSz="457200">
              <a:spcBef>
                <a:spcPct val="0"/>
              </a:spcBef>
              <a:spcAft>
                <a:spcPts val="600"/>
              </a:spcAft>
            </a:pPr>
            <a:endParaRPr lang="en-US" sz="3600" b="1" dirty="0">
              <a:solidFill>
                <a:schemeClr val="tx2">
                  <a:lumMod val="75000"/>
                </a:schemeClr>
              </a:solidFill>
              <a:latin typeface="+mj-lt"/>
              <a:ea typeface="+mj-ea"/>
              <a:cs typeface="+mj-cs"/>
            </a:endParaRPr>
          </a:p>
          <a:p>
            <a:pPr marL="342900" indent="-342900">
              <a:lnSpc>
                <a:spcPct val="134000"/>
              </a:lnSpc>
              <a:buFont typeface="Arial" panose="020B0604020202020204" pitchFamily="34" charset="0"/>
              <a:buChar char="•"/>
            </a:pPr>
            <a:r>
              <a:rPr lang="en-GB" sz="2800" dirty="0">
                <a:latin typeface="Poppins"/>
                <a:cs typeface="Poppins"/>
              </a:rPr>
              <a:t>What is Career Guidance?</a:t>
            </a:r>
          </a:p>
          <a:p>
            <a:pPr marL="342900" indent="-342900">
              <a:lnSpc>
                <a:spcPct val="134000"/>
              </a:lnSpc>
              <a:buFont typeface="Arial" panose="020B0604020202020204" pitchFamily="34" charset="0"/>
              <a:buChar char="•"/>
            </a:pPr>
            <a:r>
              <a:rPr lang="en-GB" sz="2800" dirty="0">
                <a:latin typeface="Poppins"/>
                <a:cs typeface="Poppins"/>
              </a:rPr>
              <a:t>What is statutory guidance for the Gatsby Benchmarks, and why do we need it?</a:t>
            </a:r>
          </a:p>
          <a:p>
            <a:pPr marL="342900" indent="-342900">
              <a:lnSpc>
                <a:spcPct val="134000"/>
              </a:lnSpc>
              <a:buFont typeface="Arial" panose="020B0604020202020204" pitchFamily="34" charset="0"/>
              <a:buChar char="•"/>
            </a:pPr>
            <a:r>
              <a:rPr lang="en-GB" sz="2800" dirty="0">
                <a:latin typeface="Poppins"/>
                <a:cs typeface="Poppins"/>
              </a:rPr>
              <a:t>The Gatsby Benchmarks</a:t>
            </a:r>
          </a:p>
          <a:p>
            <a:pPr marL="342900" indent="-342900">
              <a:lnSpc>
                <a:spcPct val="134000"/>
              </a:lnSpc>
              <a:buFont typeface="Arial" panose="020B0604020202020204" pitchFamily="34" charset="0"/>
              <a:buChar char="•"/>
            </a:pPr>
            <a:r>
              <a:rPr lang="en-GB" sz="2800" dirty="0">
                <a:latin typeface="Poppins"/>
                <a:cs typeface="Poppins"/>
              </a:rPr>
              <a:t>Job Roles</a:t>
            </a:r>
          </a:p>
          <a:p>
            <a:pPr marL="342900" indent="-342900">
              <a:lnSpc>
                <a:spcPct val="134000"/>
              </a:lnSpc>
              <a:buFont typeface="Arial" panose="020B0604020202020204" pitchFamily="34" charset="0"/>
              <a:buChar char="•"/>
            </a:pPr>
            <a:r>
              <a:rPr lang="en-GB" sz="2800" dirty="0">
                <a:latin typeface="Poppins"/>
                <a:cs typeface="Poppins"/>
              </a:rPr>
              <a:t>The Careers &amp; Enterprise Company/Compass Evaluation/CDI</a:t>
            </a:r>
          </a:p>
          <a:p>
            <a:pPr marL="342900" indent="-342900">
              <a:lnSpc>
                <a:spcPct val="134000"/>
              </a:lnSpc>
              <a:buFont typeface="Arial" panose="020B0604020202020204" pitchFamily="34" charset="0"/>
              <a:buChar char="•"/>
            </a:pPr>
            <a:r>
              <a:rPr lang="en-GB" sz="2800" dirty="0">
                <a:latin typeface="Poppins"/>
                <a:cs typeface="Poppins"/>
              </a:rPr>
              <a:t>The Careers Collective Services </a:t>
            </a:r>
          </a:p>
          <a:p>
            <a:pPr marL="342900" indent="-342900">
              <a:lnSpc>
                <a:spcPct val="134000"/>
              </a:lnSpc>
              <a:buFont typeface="Arial" panose="020B0604020202020204" pitchFamily="34" charset="0"/>
              <a:buChar char="•"/>
            </a:pPr>
            <a:r>
              <a:rPr lang="en-GB" sz="2800" dirty="0">
                <a:latin typeface="Poppins"/>
                <a:cs typeface="Poppins"/>
              </a:rPr>
              <a:t>Impact</a:t>
            </a:r>
          </a:p>
          <a:p>
            <a:pPr marL="342900" indent="-342900">
              <a:lnSpc>
                <a:spcPct val="134000"/>
              </a:lnSpc>
              <a:buFont typeface="Arial" panose="020B0604020202020204" pitchFamily="34" charset="0"/>
              <a:buChar char="•"/>
            </a:pPr>
            <a:r>
              <a:rPr lang="en-GB" sz="2800" dirty="0">
                <a:latin typeface="Poppins"/>
                <a:cs typeface="Poppins"/>
              </a:rPr>
              <a:t>Examples of other provider career programmes/visuals</a:t>
            </a:r>
          </a:p>
          <a:p>
            <a:pPr marL="342900" indent="-342900">
              <a:lnSpc>
                <a:spcPct val="134000"/>
              </a:lnSpc>
              <a:buFont typeface="Arial" panose="020B0604020202020204" pitchFamily="34" charset="0"/>
              <a:buChar char="•"/>
            </a:pPr>
            <a:r>
              <a:rPr lang="en-GB" sz="2800" dirty="0">
                <a:latin typeface="Poppins"/>
                <a:ea typeface="Verdana"/>
                <a:cs typeface="Poppins"/>
              </a:rPr>
              <a:t>What next?</a:t>
            </a:r>
          </a:p>
          <a:p>
            <a:pPr marL="342900" indent="-342900">
              <a:lnSpc>
                <a:spcPct val="114000"/>
              </a:lnSpc>
              <a:buFont typeface="Arial" panose="020B0604020202020204" pitchFamily="34" charset="0"/>
              <a:buChar char="•"/>
            </a:pPr>
            <a:endParaRPr lang="en-GB" sz="2800" dirty="0">
              <a:latin typeface="Poppins"/>
              <a:ea typeface="Verdana"/>
              <a:cs typeface="Poppins"/>
            </a:endParaRPr>
          </a:p>
          <a:p>
            <a:pPr marL="342900" indent="-342900">
              <a:lnSpc>
                <a:spcPct val="114000"/>
              </a:lnSpc>
              <a:buFont typeface="Arial" panose="020B0604020202020204" pitchFamily="34" charset="0"/>
              <a:buChar char="•"/>
            </a:pPr>
            <a:endParaRPr lang="en-GB" sz="2800" dirty="0">
              <a:latin typeface="Poppins"/>
              <a:ea typeface="Verdana"/>
              <a:cs typeface="Poppins"/>
            </a:endParaRPr>
          </a:p>
          <a:p>
            <a:pPr>
              <a:lnSpc>
                <a:spcPct val="114000"/>
              </a:lnSpc>
            </a:pPr>
            <a:r>
              <a:rPr lang="en-GB" sz="2800" dirty="0">
                <a:latin typeface="Poppins"/>
                <a:ea typeface="Verdana"/>
                <a:cs typeface="Poppins"/>
              </a:rPr>
              <a:t>* Guidance services in England. </a:t>
            </a:r>
          </a:p>
          <a:p>
            <a:pPr defTabSz="457200">
              <a:spcBef>
                <a:spcPct val="0"/>
              </a:spcBef>
              <a:spcAft>
                <a:spcPts val="600"/>
              </a:spcAft>
            </a:pPr>
            <a:endParaRPr lang="en-US" b="1" dirty="0">
              <a:solidFill>
                <a:schemeClr val="tx2">
                  <a:lumMod val="75000"/>
                </a:schemeClr>
              </a:solidFill>
              <a:latin typeface="+mj-lt"/>
              <a:ea typeface="+mj-ea"/>
              <a:cs typeface="+mj-cs"/>
            </a:endParaRPr>
          </a:p>
        </p:txBody>
      </p:sp>
    </p:spTree>
    <p:extLst>
      <p:ext uri="{BB962C8B-B14F-4D97-AF65-F5344CB8AC3E}">
        <p14:creationId xmlns:p14="http://schemas.microsoft.com/office/powerpoint/2010/main" val="4095631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12AA34-D343-1664-322F-17051FCB2A3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664C08A-AC1A-184B-9BC3-7D53DF4F9DF1}"/>
              </a:ext>
            </a:extLst>
          </p:cNvPr>
          <p:cNvSpPr txBox="1"/>
          <p:nvPr/>
        </p:nvSpPr>
        <p:spPr>
          <a:xfrm>
            <a:off x="379630" y="3463"/>
            <a:ext cx="11923208" cy="4220820"/>
          </a:xfrm>
          <a:prstGeom prst="rect">
            <a:avLst/>
          </a:prstGeom>
        </p:spPr>
        <p:txBody>
          <a:bodyPr vert="horz" lIns="91440" tIns="45720" rIns="91440" bIns="45720" rtlCol="0" anchor="ctr">
            <a:normAutofit/>
          </a:bodyPr>
          <a:lstStyle/>
          <a:p>
            <a:pPr defTabSz="457200">
              <a:spcBef>
                <a:spcPct val="0"/>
              </a:spcBef>
              <a:spcAft>
                <a:spcPts val="600"/>
              </a:spcAft>
            </a:pPr>
            <a:endParaRPr lang="en-US" sz="4300" b="1" dirty="0">
              <a:solidFill>
                <a:schemeClr val="tx2">
                  <a:lumMod val="75000"/>
                </a:schemeClr>
              </a:solidFill>
              <a:latin typeface="+mj-lt"/>
              <a:ea typeface="+mj-ea"/>
              <a:cs typeface="+mj-cs"/>
            </a:endParaRPr>
          </a:p>
          <a:p>
            <a:pPr defTabSz="457200">
              <a:spcBef>
                <a:spcPct val="0"/>
              </a:spcBef>
              <a:spcAft>
                <a:spcPts val="600"/>
              </a:spcAft>
            </a:pPr>
            <a:r>
              <a:rPr lang="en-US" sz="4300" b="1" dirty="0">
                <a:solidFill>
                  <a:srgbClr val="163E64"/>
                </a:solidFill>
                <a:latin typeface="Century Gothic" panose="020B0502020202020204" pitchFamily="34" charset="0"/>
                <a:ea typeface="+mj-ea"/>
                <a:cs typeface="Poppins" panose="00000500000000000000" pitchFamily="2" charset="0"/>
              </a:rPr>
              <a:t>Sally-Ann Monger </a:t>
            </a:r>
            <a:r>
              <a:rPr lang="en-US" sz="4300" dirty="0">
                <a:solidFill>
                  <a:srgbClr val="163E64"/>
                </a:solidFill>
                <a:latin typeface="Century Gothic" panose="020B0502020202020204" pitchFamily="34" charset="0"/>
                <a:ea typeface="+mj-ea"/>
                <a:cs typeface="Poppins" panose="00000500000000000000" pitchFamily="2" charset="0"/>
              </a:rPr>
              <a:t>| Careers Adviser/Lead</a:t>
            </a:r>
          </a:p>
          <a:p>
            <a:pPr algn="ctr" defTabSz="457200">
              <a:spcBef>
                <a:spcPct val="0"/>
              </a:spcBef>
              <a:spcAft>
                <a:spcPts val="600"/>
              </a:spcAft>
            </a:pPr>
            <a:endParaRPr lang="en-US" sz="4300" b="1" dirty="0">
              <a:solidFill>
                <a:srgbClr val="163E64"/>
              </a:solidFill>
              <a:latin typeface="Century Gothic" panose="020B0502020202020204" pitchFamily="34" charset="0"/>
              <a:ea typeface="+mj-ea"/>
              <a:cs typeface="Poppins" panose="00000500000000000000" pitchFamily="2" charset="0"/>
            </a:endParaRPr>
          </a:p>
          <a:p>
            <a:pPr defTabSz="457200">
              <a:spcBef>
                <a:spcPct val="0"/>
              </a:spcBef>
              <a:spcAft>
                <a:spcPts val="600"/>
              </a:spcAft>
            </a:pPr>
            <a:r>
              <a:rPr lang="en-US" sz="4300" b="1" dirty="0">
                <a:solidFill>
                  <a:srgbClr val="163E64"/>
                </a:solidFill>
                <a:latin typeface="Century Gothic" panose="020B0502020202020204" pitchFamily="34" charset="0"/>
                <a:cs typeface="Poppins" panose="00000500000000000000" pitchFamily="2" charset="0"/>
              </a:rPr>
              <a:t>Naomi Higby </a:t>
            </a:r>
            <a:r>
              <a:rPr lang="en-US" sz="4300" dirty="0">
                <a:solidFill>
                  <a:srgbClr val="163E64"/>
                </a:solidFill>
                <a:latin typeface="Century Gothic" panose="020B0502020202020204" pitchFamily="34" charset="0"/>
                <a:cs typeface="Poppins" panose="00000500000000000000" pitchFamily="2" charset="0"/>
              </a:rPr>
              <a:t>| Careers Adviser</a:t>
            </a:r>
          </a:p>
          <a:p>
            <a:pPr defTabSz="457200">
              <a:spcBef>
                <a:spcPct val="0"/>
              </a:spcBef>
              <a:spcAft>
                <a:spcPts val="600"/>
              </a:spcAft>
            </a:pPr>
            <a:endParaRPr lang="en-US" sz="6600" b="1" dirty="0">
              <a:solidFill>
                <a:schemeClr val="tx2">
                  <a:lumMod val="75000"/>
                </a:schemeClr>
              </a:solidFill>
              <a:latin typeface="+mj-lt"/>
              <a:ea typeface="+mj-ea"/>
              <a:cs typeface="+mj-cs"/>
            </a:endParaRPr>
          </a:p>
        </p:txBody>
      </p:sp>
      <p:sp>
        <p:nvSpPr>
          <p:cNvPr id="7" name="TextBox 6">
            <a:extLst>
              <a:ext uri="{FF2B5EF4-FFF2-40B4-BE49-F238E27FC236}">
                <a16:creationId xmlns:a16="http://schemas.microsoft.com/office/drawing/2014/main" id="{89E5878F-3368-BF71-6542-462079D6FA89}"/>
              </a:ext>
            </a:extLst>
          </p:cNvPr>
          <p:cNvSpPr txBox="1"/>
          <p:nvPr/>
        </p:nvSpPr>
        <p:spPr>
          <a:xfrm>
            <a:off x="459632" y="3638543"/>
            <a:ext cx="6152744" cy="923330"/>
          </a:xfrm>
          <a:prstGeom prst="rect">
            <a:avLst/>
          </a:prstGeom>
          <a:noFill/>
        </p:spPr>
        <p:txBody>
          <a:bodyPr wrap="square">
            <a:spAutoFit/>
          </a:bodyPr>
          <a:lstStyle/>
          <a:p>
            <a:r>
              <a:rPr lang="en-US" b="1" dirty="0">
                <a:solidFill>
                  <a:srgbClr val="163E64"/>
                </a:solidFill>
                <a:latin typeface="Century Gothic" panose="020B0502020202020204" pitchFamily="34" charset="0"/>
                <a:cs typeface="Poppins" panose="00000500000000000000" pitchFamily="2" charset="0"/>
              </a:rPr>
              <a:t>For your free ITP Checklist:</a:t>
            </a:r>
          </a:p>
          <a:p>
            <a:endParaRPr lang="en-US" b="1" dirty="0">
              <a:solidFill>
                <a:srgbClr val="163E64"/>
              </a:solidFill>
              <a:latin typeface="Century Gothic" panose="020B0502020202020204" pitchFamily="34" charset="0"/>
              <a:cs typeface="Poppins" panose="00000500000000000000" pitchFamily="2" charset="0"/>
            </a:endParaRPr>
          </a:p>
          <a:p>
            <a:r>
              <a:rPr lang="en-US" b="1" dirty="0">
                <a:solidFill>
                  <a:srgbClr val="163E64"/>
                </a:solidFill>
                <a:latin typeface="Century Gothic" panose="020B0502020202020204" pitchFamily="34" charset="0"/>
                <a:cs typeface="Poppins" panose="00000500000000000000" pitchFamily="2" charset="0"/>
              </a:rPr>
              <a:t>Email: </a:t>
            </a:r>
            <a:r>
              <a:rPr lang="en-US" b="1" dirty="0">
                <a:solidFill>
                  <a:srgbClr val="156082"/>
                </a:solidFill>
                <a:latin typeface="Century Gothic" panose="020B0502020202020204" pitchFamily="34" charset="0"/>
                <a:cs typeface="Poppins" panose="00000500000000000000" pitchFamily="2" charset="0"/>
              </a:rPr>
              <a:t>thecareerscollective</a:t>
            </a:r>
            <a:r>
              <a:rPr lang="en-US" b="1" dirty="0">
                <a:solidFill>
                  <a:srgbClr val="156082"/>
                </a:solidFill>
                <a:latin typeface="Century Gothic" panose="020B0502020202020204" pitchFamily="34" charset="0"/>
                <a:cs typeface="Poppins" panose="00000500000000000000" pitchFamily="2" charset="0"/>
                <a:hlinkClick r:id="rId3">
                  <a:extLst>
                    <a:ext uri="{A12FA001-AC4F-418D-AE19-62706E023703}">
                      <ahyp:hlinkClr xmlns:ahyp="http://schemas.microsoft.com/office/drawing/2018/hyperlinkcolor" val="tx"/>
                    </a:ext>
                  </a:extLst>
                </a:hlinkClick>
              </a:rPr>
              <a:t>@outlook.com</a:t>
            </a:r>
            <a:r>
              <a:rPr lang="en-US" b="1" dirty="0">
                <a:solidFill>
                  <a:srgbClr val="156082"/>
                </a:solidFill>
                <a:latin typeface="Century Gothic" panose="020B0502020202020204" pitchFamily="34" charset="0"/>
                <a:cs typeface="Poppins" panose="00000500000000000000" pitchFamily="2" charset="0"/>
              </a:rPr>
              <a:t> </a:t>
            </a:r>
          </a:p>
        </p:txBody>
      </p:sp>
      <p:sp>
        <p:nvSpPr>
          <p:cNvPr id="8" name="TextBox 7">
            <a:extLst>
              <a:ext uri="{FF2B5EF4-FFF2-40B4-BE49-F238E27FC236}">
                <a16:creationId xmlns:a16="http://schemas.microsoft.com/office/drawing/2014/main" id="{59376007-80B2-797D-A565-1337BE218254}"/>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Century Gothic" panose="020B0502020202020204" pitchFamily="34" charset="0"/>
                <a:ea typeface="+mj-ea"/>
                <a:cs typeface="Poppins" panose="00000500000000000000" pitchFamily="2" charset="0"/>
              </a:rPr>
              <a:t>The Careers Collective</a:t>
            </a:r>
          </a:p>
        </p:txBody>
      </p:sp>
      <p:pic>
        <p:nvPicPr>
          <p:cNvPr id="9" name="Picture 8" descr="A blue and purple text on a black background">
            <a:extLst>
              <a:ext uri="{FF2B5EF4-FFF2-40B4-BE49-F238E27FC236}">
                <a16:creationId xmlns:a16="http://schemas.microsoft.com/office/drawing/2014/main" id="{3C94E291-9D2B-45B2-0B1B-4263C8714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970" y="6195557"/>
            <a:ext cx="1767569" cy="570041"/>
          </a:xfrm>
          <a:prstGeom prst="rect">
            <a:avLst/>
          </a:prstGeom>
        </p:spPr>
      </p:pic>
    </p:spTree>
    <p:extLst>
      <p:ext uri="{BB962C8B-B14F-4D97-AF65-F5344CB8AC3E}">
        <p14:creationId xmlns:p14="http://schemas.microsoft.com/office/powerpoint/2010/main" val="370857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AFF053-CADA-FCE4-A738-2E7E5EC2D44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7A425AD-A527-EF93-0787-7A410807689F}"/>
              </a:ext>
            </a:extLst>
          </p:cNvPr>
          <p:cNvSpPr/>
          <p:nvPr/>
        </p:nvSpPr>
        <p:spPr>
          <a:xfrm>
            <a:off x="6305784" y="828820"/>
            <a:ext cx="5759669" cy="578136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4C77310-9713-210F-C648-47A62F20E3BD}"/>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pic>
        <p:nvPicPr>
          <p:cNvPr id="3" name="Picture 2" descr="A diagram of a company">
            <a:extLst>
              <a:ext uri="{FF2B5EF4-FFF2-40B4-BE49-F238E27FC236}">
                <a16:creationId xmlns:a16="http://schemas.microsoft.com/office/drawing/2014/main" id="{99CBB5C9-8D9A-7A89-9DE5-9DC9786BC2CF}"/>
              </a:ext>
            </a:extLst>
          </p:cNvPr>
          <p:cNvPicPr>
            <a:picLocks noChangeAspect="1"/>
          </p:cNvPicPr>
          <p:nvPr/>
        </p:nvPicPr>
        <p:blipFill>
          <a:blip r:embed="rId3"/>
          <a:stretch>
            <a:fillRect/>
          </a:stretch>
        </p:blipFill>
        <p:spPr>
          <a:xfrm>
            <a:off x="6563769" y="1213749"/>
            <a:ext cx="5231343" cy="5088501"/>
          </a:xfrm>
          <a:prstGeom prst="rect">
            <a:avLst/>
          </a:prstGeom>
          <a:ln w="28575">
            <a:noFill/>
          </a:ln>
        </p:spPr>
      </p:pic>
      <p:sp>
        <p:nvSpPr>
          <p:cNvPr id="5" name="TextBox 4">
            <a:extLst>
              <a:ext uri="{FF2B5EF4-FFF2-40B4-BE49-F238E27FC236}">
                <a16:creationId xmlns:a16="http://schemas.microsoft.com/office/drawing/2014/main" id="{63B10B55-68DF-F2FE-E52D-EFDA0F3277C9}"/>
              </a:ext>
            </a:extLst>
          </p:cNvPr>
          <p:cNvSpPr txBox="1"/>
          <p:nvPr/>
        </p:nvSpPr>
        <p:spPr>
          <a:xfrm>
            <a:off x="640685" y="1348411"/>
            <a:ext cx="5652743" cy="4680769"/>
          </a:xfrm>
          <a:prstGeom prst="rect">
            <a:avLst/>
          </a:prstGeom>
          <a:noFill/>
        </p:spPr>
        <p:txBody>
          <a:bodyPr wrap="square">
            <a:spAutoFit/>
          </a:bodyPr>
          <a:lstStyle/>
          <a:p>
            <a:pPr algn="l">
              <a:spcAft>
                <a:spcPts val="1500"/>
              </a:spcAft>
              <a:buNone/>
            </a:pPr>
            <a:r>
              <a:rPr lang="en-GB" b="0" i="0" dirty="0">
                <a:effectLst/>
                <a:latin typeface="Poppins" panose="00000500000000000000" pitchFamily="2" charset="0"/>
                <a:cs typeface="Poppins" panose="00000500000000000000" pitchFamily="2" charset="0"/>
              </a:rPr>
              <a:t>It applies to:</a:t>
            </a:r>
          </a:p>
          <a:p>
            <a:pPr marL="285750" indent="-285750" algn="l">
              <a:spcAft>
                <a:spcPts val="750"/>
              </a:spcAft>
              <a:buFont typeface="Arial" panose="020B0604020202020204" pitchFamily="34" charset="0"/>
              <a:buChar char="•"/>
            </a:pPr>
            <a:r>
              <a:rPr lang="en-GB" dirty="0">
                <a:latin typeface="Poppins" panose="00000500000000000000" pitchFamily="2" charset="0"/>
                <a:cs typeface="Poppins" panose="00000500000000000000" pitchFamily="2" charset="0"/>
              </a:rPr>
              <a:t>A</a:t>
            </a:r>
            <a:r>
              <a:rPr lang="en-GB" b="0" i="0" dirty="0">
                <a:effectLst/>
                <a:latin typeface="Poppins" panose="00000500000000000000" pitchFamily="2" charset="0"/>
                <a:cs typeface="Poppins" panose="00000500000000000000" pitchFamily="2" charset="0"/>
              </a:rPr>
              <a:t>ll pupils in school from year 7 to year 13</a:t>
            </a:r>
          </a:p>
          <a:p>
            <a:pPr marL="285750" indent="-285750" algn="l">
              <a:spcAft>
                <a:spcPts val="750"/>
              </a:spcAft>
              <a:buFont typeface="Arial" panose="020B0604020202020204" pitchFamily="34" charset="0"/>
              <a:buChar char="•"/>
            </a:pPr>
            <a:r>
              <a:rPr lang="en-GB" dirty="0">
                <a:latin typeface="Poppins" panose="00000500000000000000" pitchFamily="2" charset="0"/>
                <a:cs typeface="Poppins" panose="00000500000000000000" pitchFamily="2" charset="0"/>
              </a:rPr>
              <a:t>A</a:t>
            </a:r>
            <a:r>
              <a:rPr lang="en-GB" b="0" i="0" dirty="0">
                <a:effectLst/>
                <a:latin typeface="Poppins" panose="00000500000000000000" pitchFamily="2" charset="0"/>
                <a:cs typeface="Poppins" panose="00000500000000000000" pitchFamily="2" charset="0"/>
              </a:rPr>
              <a:t>ll learners in college/ITP up to and including the age of 18</a:t>
            </a:r>
          </a:p>
          <a:p>
            <a:pPr marL="285750" indent="-285750" algn="l">
              <a:spcAft>
                <a:spcPts val="750"/>
              </a:spcAft>
              <a:buFont typeface="Arial" panose="020B0604020202020204" pitchFamily="34" charset="0"/>
              <a:buChar char="•"/>
            </a:pPr>
            <a:r>
              <a:rPr lang="en-GB" dirty="0">
                <a:latin typeface="Poppins" panose="00000500000000000000" pitchFamily="2" charset="0"/>
                <a:cs typeface="Poppins" panose="00000500000000000000" pitchFamily="2" charset="0"/>
              </a:rPr>
              <a:t>L</a:t>
            </a:r>
            <a:r>
              <a:rPr lang="en-GB" b="0" i="0" dirty="0">
                <a:effectLst/>
                <a:latin typeface="Poppins" panose="00000500000000000000" pitchFamily="2" charset="0"/>
                <a:cs typeface="Poppins" panose="00000500000000000000" pitchFamily="2" charset="0"/>
              </a:rPr>
              <a:t>earners aged up to 25 with a current </a:t>
            </a:r>
            <a:r>
              <a:rPr lang="en-GB" b="0" i="0" dirty="0">
                <a:effectLst/>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education, health and care plan</a:t>
            </a:r>
            <a:r>
              <a:rPr lang="en-GB" b="0" i="0" dirty="0">
                <a:effectLst/>
                <a:latin typeface="Poppins" panose="00000500000000000000" pitchFamily="2" charset="0"/>
                <a:cs typeface="Poppins" panose="00000500000000000000" pitchFamily="2" charset="0"/>
              </a:rPr>
              <a:t> in place</a:t>
            </a:r>
          </a:p>
          <a:p>
            <a:pPr algn="l">
              <a:spcAft>
                <a:spcPts val="750"/>
              </a:spcAft>
              <a:buFont typeface="Arial" panose="020B0604020202020204" pitchFamily="34" charset="0"/>
              <a:buChar char="•"/>
            </a:pPr>
            <a:endParaRPr lang="en-GB" b="0" i="0" dirty="0">
              <a:effectLst/>
              <a:latin typeface="Poppins" panose="00000500000000000000" pitchFamily="2" charset="0"/>
              <a:cs typeface="Poppins" panose="00000500000000000000" pitchFamily="2" charset="0"/>
            </a:endParaRPr>
          </a:p>
          <a:p>
            <a:pPr algn="l">
              <a:spcAft>
                <a:spcPts val="1500"/>
              </a:spcAft>
              <a:buNone/>
            </a:pPr>
            <a:r>
              <a:rPr lang="en-GB" b="0" i="0" dirty="0">
                <a:effectLst/>
                <a:latin typeface="Poppins" panose="00000500000000000000" pitchFamily="2" charset="0"/>
                <a:cs typeface="Poppins" panose="00000500000000000000" pitchFamily="2" charset="0"/>
              </a:rPr>
              <a:t>Statutory guidance is issued by law. You must follow it unless there is a good reason not to.</a:t>
            </a:r>
          </a:p>
          <a:p>
            <a:pPr algn="l">
              <a:spcAft>
                <a:spcPts val="1500"/>
              </a:spcAft>
              <a:buNone/>
            </a:pPr>
            <a:r>
              <a:rPr lang="en-GB" b="0" i="0" dirty="0">
                <a:effectLst/>
                <a:latin typeface="Poppins" panose="00000500000000000000" pitchFamily="2" charset="0"/>
                <a:cs typeface="Poppins" panose="00000500000000000000" pitchFamily="2" charset="0"/>
              </a:rPr>
              <a:t>The </a:t>
            </a:r>
            <a:r>
              <a:rPr lang="en-GB" b="0" i="0" dirty="0">
                <a:effectLst/>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Careers &amp; Enterprise Company</a:t>
            </a:r>
            <a:r>
              <a:rPr lang="en-GB" b="0" i="0" dirty="0">
                <a:effectLst/>
                <a:latin typeface="Poppins" panose="00000500000000000000" pitchFamily="2" charset="0"/>
                <a:cs typeface="Poppins" panose="00000500000000000000" pitchFamily="2" charset="0"/>
              </a:rPr>
              <a:t> will provide external support to schools, colleges</a:t>
            </a:r>
            <a:r>
              <a:rPr lang="en-GB" dirty="0">
                <a:latin typeface="Poppins" panose="00000500000000000000" pitchFamily="2" charset="0"/>
                <a:cs typeface="Poppins" panose="00000500000000000000" pitchFamily="2" charset="0"/>
              </a:rPr>
              <a:t>, and ITPs</a:t>
            </a:r>
            <a:r>
              <a:rPr lang="en-GB" b="0" i="0" dirty="0">
                <a:effectLst/>
                <a:latin typeface="Poppins" panose="00000500000000000000" pitchFamily="2" charset="0"/>
                <a:cs typeface="Poppins" panose="00000500000000000000" pitchFamily="2" charset="0"/>
              </a:rPr>
              <a:t>.</a:t>
            </a:r>
          </a:p>
          <a:p>
            <a:pPr algn="l">
              <a:spcAft>
                <a:spcPts val="1500"/>
              </a:spcAft>
              <a:buNone/>
            </a:pPr>
            <a:r>
              <a:rPr lang="en-GB" sz="1000" dirty="0">
                <a:latin typeface="Poppins" panose="00000500000000000000" pitchFamily="2" charset="0"/>
                <a:cs typeface="Poppins" panose="00000500000000000000" pitchFamily="2" charset="0"/>
              </a:rPr>
              <a:t>Source: GOV.UK &amp; CEC</a:t>
            </a:r>
            <a:endParaRPr lang="en-GB" sz="1000" b="0" i="0" dirty="0">
              <a:effectLst/>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BBBB6D4B-1A4E-9A24-557E-C03D4FB48D89}"/>
              </a:ext>
            </a:extLst>
          </p:cNvPr>
          <p:cNvSpPr txBox="1"/>
          <p:nvPr/>
        </p:nvSpPr>
        <p:spPr>
          <a:xfrm>
            <a:off x="1648224" y="118428"/>
            <a:ext cx="8110816" cy="707886"/>
          </a:xfrm>
          <a:prstGeom prst="rect">
            <a:avLst/>
          </a:prstGeom>
          <a:noFill/>
        </p:spPr>
        <p:txBody>
          <a:bodyPr wrap="square">
            <a:spAutoFit/>
          </a:bodyPr>
          <a:lstStyle/>
          <a:p>
            <a:pPr defTabSz="457200">
              <a:spcBef>
                <a:spcPct val="0"/>
              </a:spcBef>
              <a:spcAft>
                <a:spcPts val="600"/>
              </a:spcAft>
            </a:pPr>
            <a:r>
              <a:rPr lang="en-US" sz="4000" b="1" dirty="0">
                <a:solidFill>
                  <a:srgbClr val="163E64"/>
                </a:solidFill>
              </a:rPr>
              <a:t>The Gatsby Benchmarks</a:t>
            </a:r>
          </a:p>
        </p:txBody>
      </p:sp>
    </p:spTree>
    <p:extLst>
      <p:ext uri="{BB962C8B-B14F-4D97-AF65-F5344CB8AC3E}">
        <p14:creationId xmlns:p14="http://schemas.microsoft.com/office/powerpoint/2010/main" val="411674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C57741-7E87-8F44-53C5-E8DA61FA80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05CC1E-E517-AADB-5D96-C251DF2CA275}"/>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6" name="TextBox 5">
            <a:extLst>
              <a:ext uri="{FF2B5EF4-FFF2-40B4-BE49-F238E27FC236}">
                <a16:creationId xmlns:a16="http://schemas.microsoft.com/office/drawing/2014/main" id="{7A283CEA-67D7-0C1A-B267-FB0E04CE508A}"/>
              </a:ext>
            </a:extLst>
          </p:cNvPr>
          <p:cNvSpPr txBox="1"/>
          <p:nvPr/>
        </p:nvSpPr>
        <p:spPr>
          <a:xfrm>
            <a:off x="1679754" y="99736"/>
            <a:ext cx="9981667" cy="707886"/>
          </a:xfrm>
          <a:prstGeom prst="rect">
            <a:avLst/>
          </a:prstGeom>
          <a:noFill/>
        </p:spPr>
        <p:txBody>
          <a:bodyPr wrap="square">
            <a:spAutoFit/>
          </a:bodyPr>
          <a:lstStyle/>
          <a:p>
            <a:pPr defTabSz="457200">
              <a:spcBef>
                <a:spcPct val="0"/>
              </a:spcBef>
              <a:spcAft>
                <a:spcPts val="600"/>
              </a:spcAft>
            </a:pPr>
            <a:r>
              <a:rPr lang="en-US" sz="4000" b="1" dirty="0">
                <a:solidFill>
                  <a:srgbClr val="163E64"/>
                </a:solidFill>
              </a:rPr>
              <a:t>The Gatsby Benchmarks – The Facts</a:t>
            </a:r>
          </a:p>
        </p:txBody>
      </p:sp>
      <p:sp>
        <p:nvSpPr>
          <p:cNvPr id="3" name="TextBox 2">
            <a:extLst>
              <a:ext uri="{FF2B5EF4-FFF2-40B4-BE49-F238E27FC236}">
                <a16:creationId xmlns:a16="http://schemas.microsoft.com/office/drawing/2014/main" id="{A292EFFD-699F-AB2D-EE14-B7D993769191}"/>
              </a:ext>
            </a:extLst>
          </p:cNvPr>
          <p:cNvSpPr txBox="1"/>
          <p:nvPr/>
        </p:nvSpPr>
        <p:spPr>
          <a:xfrm>
            <a:off x="10440628" y="6519377"/>
            <a:ext cx="1772805" cy="246221"/>
          </a:xfrm>
          <a:prstGeom prst="rect">
            <a:avLst/>
          </a:prstGeom>
          <a:noFill/>
        </p:spPr>
        <p:txBody>
          <a:bodyPr wrap="square">
            <a:spAutoFit/>
          </a:bodyPr>
          <a:lstStyle/>
          <a:p>
            <a:pPr algn="r"/>
            <a:r>
              <a:rPr lang="en-GB" sz="1000" dirty="0">
                <a:solidFill>
                  <a:srgbClr val="0B0C0C"/>
                </a:solidFill>
                <a:latin typeface="Poppins" panose="00000500000000000000" pitchFamily="2" charset="0"/>
                <a:cs typeface="Poppins" panose="00000500000000000000" pitchFamily="2" charset="0"/>
              </a:rPr>
              <a:t>Source: CEC</a:t>
            </a:r>
          </a:p>
        </p:txBody>
      </p:sp>
      <p:sp>
        <p:nvSpPr>
          <p:cNvPr id="4" name="Rectangle: Rounded Corners 3">
            <a:extLst>
              <a:ext uri="{FF2B5EF4-FFF2-40B4-BE49-F238E27FC236}">
                <a16:creationId xmlns:a16="http://schemas.microsoft.com/office/drawing/2014/main" id="{058F0591-BD69-6443-AFB3-07BA1C5D8036}"/>
              </a:ext>
            </a:extLst>
          </p:cNvPr>
          <p:cNvSpPr/>
          <p:nvPr/>
        </p:nvSpPr>
        <p:spPr>
          <a:xfrm>
            <a:off x="687281" y="909151"/>
            <a:ext cx="2792887" cy="1689060"/>
          </a:xfrm>
          <a:prstGeom prst="roundRect">
            <a:avLst>
              <a:gd name="adj" fmla="val 10000"/>
            </a:avLst>
          </a:prstGeom>
          <a:solidFill>
            <a:srgbClr val="156082"/>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GB" dirty="0">
              <a:solidFill>
                <a:schemeClr val="bg1"/>
              </a:solidFill>
              <a:latin typeface="Poppins" panose="00000500000000000000" pitchFamily="2" charset="0"/>
              <a:cs typeface="Poppins" panose="00000500000000000000" pitchFamily="2" charset="0"/>
            </a:endParaRPr>
          </a:p>
          <a:p>
            <a:pPr algn="ctr"/>
            <a:r>
              <a:rPr lang="en-GB" b="1" dirty="0">
                <a:solidFill>
                  <a:schemeClr val="bg1"/>
                </a:solidFill>
                <a:latin typeface="Poppins" panose="00000500000000000000" pitchFamily="2" charset="0"/>
                <a:cs typeface="Poppins" panose="00000500000000000000" pitchFamily="2" charset="0"/>
              </a:rPr>
              <a:t>&gt;90% </a:t>
            </a:r>
            <a:r>
              <a:rPr lang="en-GB" dirty="0">
                <a:solidFill>
                  <a:schemeClr val="bg1"/>
                </a:solidFill>
                <a:latin typeface="Poppins" panose="00000500000000000000" pitchFamily="2" charset="0"/>
                <a:cs typeface="Poppins" panose="00000500000000000000" pitchFamily="2" charset="0"/>
              </a:rPr>
              <a:t>of schools and colleges now measure using the Gatsby Benchmarks</a:t>
            </a:r>
          </a:p>
        </p:txBody>
      </p:sp>
      <p:sp>
        <p:nvSpPr>
          <p:cNvPr id="5" name="Rectangle: Rounded Corners 4">
            <a:extLst>
              <a:ext uri="{FF2B5EF4-FFF2-40B4-BE49-F238E27FC236}">
                <a16:creationId xmlns:a16="http://schemas.microsoft.com/office/drawing/2014/main" id="{2D692B5E-B283-9726-B656-F0FACC6F208E}"/>
              </a:ext>
            </a:extLst>
          </p:cNvPr>
          <p:cNvSpPr/>
          <p:nvPr/>
        </p:nvSpPr>
        <p:spPr>
          <a:xfrm>
            <a:off x="4199724" y="909151"/>
            <a:ext cx="2792887" cy="1689060"/>
          </a:xfrm>
          <a:prstGeom prst="roundRect">
            <a:avLst>
              <a:gd name="adj" fmla="val 10000"/>
            </a:avLst>
          </a:prstGeom>
          <a:solidFill>
            <a:srgbClr val="156082"/>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GB" dirty="0">
              <a:solidFill>
                <a:schemeClr val="bg1"/>
              </a:solidFill>
              <a:latin typeface="Poppins" panose="00000500000000000000" pitchFamily="2" charset="0"/>
              <a:cs typeface="Poppins" panose="00000500000000000000" pitchFamily="2" charset="0"/>
            </a:endParaRPr>
          </a:p>
          <a:p>
            <a:pPr algn="ctr"/>
            <a:r>
              <a:rPr lang="en-GB" dirty="0">
                <a:solidFill>
                  <a:schemeClr val="bg1"/>
                </a:solidFill>
                <a:latin typeface="Poppins" panose="00000500000000000000" pitchFamily="2" charset="0"/>
                <a:cs typeface="Poppins" panose="00000500000000000000" pitchFamily="2" charset="0"/>
              </a:rPr>
              <a:t>The more benchmarks achieved, the lower number of NEETS</a:t>
            </a:r>
          </a:p>
        </p:txBody>
      </p:sp>
      <p:sp>
        <p:nvSpPr>
          <p:cNvPr id="7" name="Rectangle: Rounded Corners 6">
            <a:extLst>
              <a:ext uri="{FF2B5EF4-FFF2-40B4-BE49-F238E27FC236}">
                <a16:creationId xmlns:a16="http://schemas.microsoft.com/office/drawing/2014/main" id="{CB05AC55-841A-0E13-AF64-0D156A6C5B32}"/>
              </a:ext>
            </a:extLst>
          </p:cNvPr>
          <p:cNvSpPr/>
          <p:nvPr/>
        </p:nvSpPr>
        <p:spPr>
          <a:xfrm>
            <a:off x="7992275" y="3855315"/>
            <a:ext cx="2792887" cy="2359158"/>
          </a:xfrm>
          <a:prstGeom prst="roundRect">
            <a:avLst>
              <a:gd name="adj" fmla="val 10000"/>
            </a:avLst>
          </a:prstGeom>
          <a:solidFill>
            <a:srgbClr val="156082"/>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GB" dirty="0">
              <a:solidFill>
                <a:schemeClr val="bg1"/>
              </a:solidFill>
              <a:latin typeface="Poppins" panose="00000500000000000000" pitchFamily="2" charset="0"/>
              <a:cs typeface="Poppins" panose="00000500000000000000" pitchFamily="2" charset="0"/>
            </a:endParaRPr>
          </a:p>
          <a:p>
            <a:pPr algn="ctr"/>
            <a:r>
              <a:rPr lang="en-GB" b="1" dirty="0">
                <a:latin typeface="Poppins" panose="00000500000000000000" pitchFamily="2" charset="0"/>
                <a:cs typeface="Poppins" panose="00000500000000000000" pitchFamily="2" charset="0"/>
              </a:rPr>
              <a:t>94%</a:t>
            </a:r>
            <a:r>
              <a:rPr lang="en-GB" dirty="0">
                <a:latin typeface="Poppins" panose="00000500000000000000" pitchFamily="2" charset="0"/>
                <a:cs typeface="Poppins" panose="00000500000000000000" pitchFamily="2" charset="0"/>
              </a:rPr>
              <a:t> of respondents researched by Gatsby saw them as a valuable framework for careers guidance</a:t>
            </a:r>
            <a:endParaRPr lang="en-GB" dirty="0">
              <a:solidFill>
                <a:schemeClr val="bg1"/>
              </a:solidFill>
              <a:latin typeface="Poppins" panose="00000500000000000000" pitchFamily="2" charset="0"/>
              <a:cs typeface="Poppins" panose="00000500000000000000" pitchFamily="2" charset="0"/>
            </a:endParaRPr>
          </a:p>
        </p:txBody>
      </p:sp>
      <p:sp>
        <p:nvSpPr>
          <p:cNvPr id="8" name="Rectangle: Rounded Corners 7">
            <a:extLst>
              <a:ext uri="{FF2B5EF4-FFF2-40B4-BE49-F238E27FC236}">
                <a16:creationId xmlns:a16="http://schemas.microsoft.com/office/drawing/2014/main" id="{3F78F2E3-3B43-1092-6C67-0329DDE91D2C}"/>
              </a:ext>
            </a:extLst>
          </p:cNvPr>
          <p:cNvSpPr/>
          <p:nvPr/>
        </p:nvSpPr>
        <p:spPr>
          <a:xfrm>
            <a:off x="4199724" y="3214852"/>
            <a:ext cx="2792887" cy="2659510"/>
          </a:xfrm>
          <a:prstGeom prst="roundRect">
            <a:avLst>
              <a:gd name="adj" fmla="val 10000"/>
            </a:avLst>
          </a:prstGeom>
          <a:solidFill>
            <a:srgbClr val="156082"/>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GB" dirty="0">
              <a:solidFill>
                <a:schemeClr val="bg1"/>
              </a:solidFill>
              <a:latin typeface="Poppins" panose="00000500000000000000" pitchFamily="2" charset="0"/>
              <a:cs typeface="Poppins" panose="00000500000000000000" pitchFamily="2" charset="0"/>
            </a:endParaRPr>
          </a:p>
          <a:p>
            <a:pPr algn="ctr"/>
            <a:r>
              <a:rPr lang="en-GB" b="1" dirty="0">
                <a:solidFill>
                  <a:schemeClr val="bg1"/>
                </a:solidFill>
                <a:latin typeface="Poppins" panose="00000500000000000000" pitchFamily="2" charset="0"/>
                <a:cs typeface="Poppins" panose="00000500000000000000" pitchFamily="2" charset="0"/>
              </a:rPr>
              <a:t>&gt;</a:t>
            </a:r>
            <a:r>
              <a:rPr lang="en-GB" b="1" dirty="0">
                <a:latin typeface="Poppins" panose="00000500000000000000" pitchFamily="2" charset="0"/>
                <a:cs typeface="Poppins" panose="00000500000000000000" pitchFamily="2" charset="0"/>
              </a:rPr>
              <a:t>88%</a:t>
            </a:r>
            <a:r>
              <a:rPr lang="en-GB" dirty="0">
                <a:latin typeface="Poppins" panose="00000500000000000000" pitchFamily="2" charset="0"/>
                <a:cs typeface="Poppins" panose="00000500000000000000" pitchFamily="2" charset="0"/>
              </a:rPr>
              <a:t> of secondary school and college leaders reported that the benchmarks had had a </a:t>
            </a:r>
            <a:r>
              <a:rPr lang="en-GB" b="1" dirty="0">
                <a:latin typeface="Poppins" panose="00000500000000000000" pitchFamily="2" charset="0"/>
                <a:cs typeface="Poppins" panose="00000500000000000000" pitchFamily="2" charset="0"/>
              </a:rPr>
              <a:t>positive impact</a:t>
            </a:r>
            <a:r>
              <a:rPr lang="en-GB" dirty="0">
                <a:latin typeface="Poppins" panose="00000500000000000000" pitchFamily="2" charset="0"/>
                <a:cs typeface="Poppins" panose="00000500000000000000" pitchFamily="2" charset="0"/>
              </a:rPr>
              <a:t> on their young people.</a:t>
            </a:r>
          </a:p>
          <a:p>
            <a:pPr algn="ctr"/>
            <a:endParaRPr lang="en-GB" dirty="0">
              <a:solidFill>
                <a:schemeClr val="bg1"/>
              </a:solidFill>
              <a:latin typeface="Poppins" panose="00000500000000000000" pitchFamily="2" charset="0"/>
              <a:cs typeface="Poppins" panose="00000500000000000000" pitchFamily="2" charset="0"/>
            </a:endParaRPr>
          </a:p>
        </p:txBody>
      </p:sp>
      <p:sp>
        <p:nvSpPr>
          <p:cNvPr id="10" name="Rectangle: Rounded Corners 9">
            <a:extLst>
              <a:ext uri="{FF2B5EF4-FFF2-40B4-BE49-F238E27FC236}">
                <a16:creationId xmlns:a16="http://schemas.microsoft.com/office/drawing/2014/main" id="{FF7F0E18-47D1-4BFF-D50E-C458A21CC816}"/>
              </a:ext>
            </a:extLst>
          </p:cNvPr>
          <p:cNvSpPr/>
          <p:nvPr/>
        </p:nvSpPr>
        <p:spPr>
          <a:xfrm>
            <a:off x="7992274" y="909151"/>
            <a:ext cx="2792887" cy="2562533"/>
          </a:xfrm>
          <a:prstGeom prst="roundRect">
            <a:avLst>
              <a:gd name="adj" fmla="val 10000"/>
            </a:avLst>
          </a:prstGeom>
          <a:solidFill>
            <a:srgbClr val="156082"/>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GB" dirty="0">
              <a:solidFill>
                <a:schemeClr val="bg1"/>
              </a:solidFill>
              <a:latin typeface="Poppins" panose="00000500000000000000" pitchFamily="2" charset="0"/>
              <a:cs typeface="Poppins" panose="00000500000000000000" pitchFamily="2" charset="0"/>
            </a:endParaRPr>
          </a:p>
          <a:p>
            <a:r>
              <a:rPr lang="en-GB" dirty="0">
                <a:solidFill>
                  <a:schemeClr val="bg1"/>
                </a:solidFill>
                <a:latin typeface="Poppins" panose="00000500000000000000" pitchFamily="2" charset="0"/>
                <a:cs typeface="Poppins" panose="00000500000000000000" pitchFamily="2" charset="0"/>
              </a:rPr>
              <a:t>Young peoples’ career readiness is increasing, and they are more likely to be satisfied with the career guidance they receive.</a:t>
            </a:r>
          </a:p>
        </p:txBody>
      </p:sp>
      <p:sp>
        <p:nvSpPr>
          <p:cNvPr id="11" name="Rectangle: Rounded Corners 10">
            <a:extLst>
              <a:ext uri="{FF2B5EF4-FFF2-40B4-BE49-F238E27FC236}">
                <a16:creationId xmlns:a16="http://schemas.microsoft.com/office/drawing/2014/main" id="{844748BA-40AE-660B-7422-93EEABDC9450}"/>
              </a:ext>
            </a:extLst>
          </p:cNvPr>
          <p:cNvSpPr/>
          <p:nvPr/>
        </p:nvSpPr>
        <p:spPr>
          <a:xfrm>
            <a:off x="722354" y="3214852"/>
            <a:ext cx="2792887" cy="2391263"/>
          </a:xfrm>
          <a:prstGeom prst="roundRect">
            <a:avLst>
              <a:gd name="adj" fmla="val 10000"/>
            </a:avLst>
          </a:prstGeom>
          <a:solidFill>
            <a:srgbClr val="156082"/>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GB" dirty="0">
                <a:solidFill>
                  <a:schemeClr val="bg1"/>
                </a:solidFill>
                <a:latin typeface="Poppins" panose="00000500000000000000" pitchFamily="2" charset="0"/>
                <a:cs typeface="Poppins" panose="00000500000000000000" pitchFamily="2" charset="0"/>
              </a:rPr>
              <a:t>Benchmark achievement has more than </a:t>
            </a:r>
            <a:r>
              <a:rPr lang="en-GB" b="1" dirty="0">
                <a:solidFill>
                  <a:schemeClr val="bg1"/>
                </a:solidFill>
                <a:latin typeface="Poppins" panose="00000500000000000000" pitchFamily="2" charset="0"/>
                <a:cs typeface="Poppins" panose="00000500000000000000" pitchFamily="2" charset="0"/>
              </a:rPr>
              <a:t>doubled,</a:t>
            </a:r>
            <a:r>
              <a:rPr lang="en-GB" dirty="0">
                <a:solidFill>
                  <a:schemeClr val="bg1"/>
                </a:solidFill>
                <a:latin typeface="Poppins" panose="00000500000000000000" pitchFamily="2" charset="0"/>
                <a:cs typeface="Poppins" panose="00000500000000000000" pitchFamily="2" charset="0"/>
              </a:rPr>
              <a:t> from less than 1.9 benchmarks out of 8 in 2018, </a:t>
            </a:r>
            <a:r>
              <a:rPr lang="en-GB" b="1" dirty="0">
                <a:solidFill>
                  <a:schemeClr val="bg1"/>
                </a:solidFill>
                <a:latin typeface="Poppins" panose="00000500000000000000" pitchFamily="2" charset="0"/>
                <a:cs typeface="Poppins" panose="00000500000000000000" pitchFamily="2" charset="0"/>
              </a:rPr>
              <a:t>to 5.5 today.</a:t>
            </a:r>
            <a:endParaRPr lang="en-GB" dirty="0">
              <a:solidFill>
                <a:schemeClr val="bg1"/>
              </a:solidFill>
              <a:latin typeface="Poppins" panose="00000500000000000000" pitchFamily="2" charset="0"/>
              <a:cs typeface="Poppins" panose="00000500000000000000" pitchFamily="2" charset="0"/>
            </a:endParaRPr>
          </a:p>
        </p:txBody>
      </p:sp>
      <p:pic>
        <p:nvPicPr>
          <p:cNvPr id="12" name="Picture 2">
            <a:extLst>
              <a:ext uri="{FF2B5EF4-FFF2-40B4-BE49-F238E27FC236}">
                <a16:creationId xmlns:a16="http://schemas.microsoft.com/office/drawing/2014/main" id="{2156FC83-8A99-1435-87F7-3701B5CE28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46060" y="4339191"/>
            <a:ext cx="1561938" cy="20262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A096BC0-5A16-9858-EFFF-D473C33E17D5}"/>
              </a:ext>
            </a:extLst>
          </p:cNvPr>
          <p:cNvSpPr txBox="1"/>
          <p:nvPr/>
        </p:nvSpPr>
        <p:spPr>
          <a:xfrm>
            <a:off x="11327029" y="5260622"/>
            <a:ext cx="639193" cy="523220"/>
          </a:xfrm>
          <a:prstGeom prst="rect">
            <a:avLst/>
          </a:prstGeom>
          <a:noFill/>
        </p:spPr>
        <p:txBody>
          <a:bodyPr wrap="square" rtlCol="0">
            <a:spAutoFit/>
          </a:bodyPr>
          <a:lstStyle/>
          <a:p>
            <a:r>
              <a:rPr lang="en-GB" sz="1400" b="1" dirty="0"/>
              <a:t>The</a:t>
            </a:r>
          </a:p>
          <a:p>
            <a:r>
              <a:rPr lang="en-GB" sz="1400" b="1" dirty="0"/>
              <a:t>Facts</a:t>
            </a:r>
          </a:p>
        </p:txBody>
      </p:sp>
    </p:spTree>
    <p:extLst>
      <p:ext uri="{BB962C8B-B14F-4D97-AF65-F5344CB8AC3E}">
        <p14:creationId xmlns:p14="http://schemas.microsoft.com/office/powerpoint/2010/main" val="36424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244642-BB6C-0DD5-0887-EDB120DC023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1A25BA-DDC6-8463-19E3-695D74FD749D}"/>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6" name="TextBox 5">
            <a:extLst>
              <a:ext uri="{FF2B5EF4-FFF2-40B4-BE49-F238E27FC236}">
                <a16:creationId xmlns:a16="http://schemas.microsoft.com/office/drawing/2014/main" id="{8A3A0FFB-16B4-5678-555A-4E39ED8646E8}"/>
              </a:ext>
            </a:extLst>
          </p:cNvPr>
          <p:cNvSpPr txBox="1"/>
          <p:nvPr/>
        </p:nvSpPr>
        <p:spPr>
          <a:xfrm>
            <a:off x="4953542" y="92402"/>
            <a:ext cx="8110816" cy="707886"/>
          </a:xfrm>
          <a:prstGeom prst="rect">
            <a:avLst/>
          </a:prstGeom>
          <a:noFill/>
        </p:spPr>
        <p:txBody>
          <a:bodyPr wrap="square">
            <a:spAutoFit/>
          </a:bodyPr>
          <a:lstStyle/>
          <a:p>
            <a:pPr algn="ctr" defTabSz="457200">
              <a:spcBef>
                <a:spcPct val="0"/>
              </a:spcBef>
              <a:spcAft>
                <a:spcPts val="600"/>
              </a:spcAft>
            </a:pPr>
            <a:r>
              <a:rPr lang="en-US" sz="4000" b="1" dirty="0">
                <a:solidFill>
                  <a:srgbClr val="163E64"/>
                </a:solidFill>
              </a:rPr>
              <a:t>Prominent Themes</a:t>
            </a:r>
          </a:p>
        </p:txBody>
      </p:sp>
      <p:sp>
        <p:nvSpPr>
          <p:cNvPr id="9" name="Rectangle: Rounded Corners 8">
            <a:extLst>
              <a:ext uri="{FF2B5EF4-FFF2-40B4-BE49-F238E27FC236}">
                <a16:creationId xmlns:a16="http://schemas.microsoft.com/office/drawing/2014/main" id="{9A9DED9A-98A7-0B61-6A45-69707453960E}"/>
              </a:ext>
            </a:extLst>
          </p:cNvPr>
          <p:cNvSpPr/>
          <p:nvPr/>
        </p:nvSpPr>
        <p:spPr>
          <a:xfrm>
            <a:off x="6096000" y="1483462"/>
            <a:ext cx="5912069" cy="4172607"/>
          </a:xfrm>
          <a:prstGeom prst="roundRect">
            <a:avLst/>
          </a:prstGeom>
          <a:solidFill>
            <a:srgbClr val="DAD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F8CC157-F8D0-C334-CDF4-4734FF86AF36}"/>
              </a:ext>
            </a:extLst>
          </p:cNvPr>
          <p:cNvSpPr txBox="1"/>
          <p:nvPr/>
        </p:nvSpPr>
        <p:spPr>
          <a:xfrm>
            <a:off x="6406055" y="1899293"/>
            <a:ext cx="5602014" cy="4385816"/>
          </a:xfrm>
          <a:prstGeom prst="rect">
            <a:avLst/>
          </a:prstGeom>
          <a:noFill/>
        </p:spPr>
        <p:txBody>
          <a:bodyPr wrap="square">
            <a:spAutoFit/>
          </a:bodyPr>
          <a:lstStyle/>
          <a:p>
            <a:pPr marL="342900" indent="-342900">
              <a:lnSpc>
                <a:spcPct val="150000"/>
              </a:lnSpc>
              <a:buAutoNum type="arabicPeriod"/>
            </a:pPr>
            <a:r>
              <a:rPr lang="en-GB" dirty="0">
                <a:latin typeface="Poppins" panose="00000500000000000000" pitchFamily="2" charset="0"/>
                <a:cs typeface="Poppins" panose="00000500000000000000" pitchFamily="2" charset="0"/>
              </a:rPr>
              <a:t>Careers at the heart of education and leadership</a:t>
            </a:r>
          </a:p>
          <a:p>
            <a:pPr marL="342900" indent="-342900">
              <a:lnSpc>
                <a:spcPct val="150000"/>
              </a:lnSpc>
              <a:buAutoNum type="arabicPeriod"/>
            </a:pPr>
            <a:r>
              <a:rPr lang="en-GB" dirty="0">
                <a:latin typeface="Poppins" panose="00000500000000000000" pitchFamily="2" charset="0"/>
                <a:cs typeface="Poppins" panose="00000500000000000000" pitchFamily="2" charset="0"/>
              </a:rPr>
              <a:t>Inclusion and impact for each and every young person</a:t>
            </a:r>
          </a:p>
          <a:p>
            <a:pPr marL="342900" indent="-342900">
              <a:lnSpc>
                <a:spcPct val="150000"/>
              </a:lnSpc>
              <a:buAutoNum type="arabicPeriod"/>
            </a:pPr>
            <a:r>
              <a:rPr lang="en-GB" dirty="0">
                <a:latin typeface="Poppins" panose="00000500000000000000" pitchFamily="2" charset="0"/>
                <a:cs typeface="Poppins" panose="00000500000000000000" pitchFamily="2" charset="0"/>
              </a:rPr>
              <a:t>Meaningful and varied encounters and experiences</a:t>
            </a:r>
          </a:p>
          <a:p>
            <a:pPr marL="342900" indent="-342900">
              <a:lnSpc>
                <a:spcPct val="150000"/>
              </a:lnSpc>
              <a:buAutoNum type="arabicPeriod"/>
            </a:pPr>
            <a:r>
              <a:rPr lang="en-GB" dirty="0">
                <a:latin typeface="Poppins" panose="00000500000000000000" pitchFamily="2" charset="0"/>
                <a:cs typeface="Poppins" panose="00000500000000000000" pitchFamily="2" charset="0"/>
              </a:rPr>
              <a:t>Focusing on the use of information and data</a:t>
            </a:r>
          </a:p>
          <a:p>
            <a:pPr>
              <a:lnSpc>
                <a:spcPct val="150000"/>
              </a:lnSpc>
            </a:pPr>
            <a:r>
              <a:rPr lang="en-GB" dirty="0">
                <a:latin typeface="Poppins" panose="00000500000000000000" pitchFamily="2" charset="0"/>
                <a:cs typeface="Poppins" panose="00000500000000000000" pitchFamily="2" charset="0"/>
              </a:rPr>
              <a:t>5.   Engagement of parents and carers</a:t>
            </a:r>
            <a:r>
              <a:rPr lang="en-GB" i="0" dirty="0">
                <a:effectLst/>
                <a:latin typeface="Poppins" panose="00000500000000000000" pitchFamily="2" charset="0"/>
                <a:cs typeface="Poppins" panose="00000500000000000000" pitchFamily="2" charset="0"/>
              </a:rPr>
              <a:t> </a:t>
            </a:r>
          </a:p>
          <a:p>
            <a:pPr marL="342900" indent="-342900">
              <a:lnSpc>
                <a:spcPct val="150000"/>
              </a:lnSpc>
              <a:buAutoNum type="arabicPeriod"/>
            </a:pPr>
            <a:endParaRPr lang="en-GB" i="0" dirty="0">
              <a:effectLst/>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p:txBody>
      </p:sp>
      <p:pic>
        <p:nvPicPr>
          <p:cNvPr id="8" name="Picture 7">
            <a:extLst>
              <a:ext uri="{FF2B5EF4-FFF2-40B4-BE49-F238E27FC236}">
                <a16:creationId xmlns:a16="http://schemas.microsoft.com/office/drawing/2014/main" id="{8AAB89FC-320A-E578-FACE-2C9FC0CA3DF6}"/>
              </a:ext>
            </a:extLst>
          </p:cNvPr>
          <p:cNvPicPr>
            <a:picLocks noChangeAspect="1"/>
          </p:cNvPicPr>
          <p:nvPr/>
        </p:nvPicPr>
        <p:blipFill>
          <a:blip r:embed="rId3"/>
          <a:stretch>
            <a:fillRect/>
          </a:stretch>
        </p:blipFill>
        <p:spPr>
          <a:xfrm>
            <a:off x="374192" y="1483462"/>
            <a:ext cx="5517931" cy="2633491"/>
          </a:xfrm>
          <a:prstGeom prst="rect">
            <a:avLst/>
          </a:prstGeom>
        </p:spPr>
      </p:pic>
      <p:sp>
        <p:nvSpPr>
          <p:cNvPr id="12" name="Rectangle: Rounded Corners 11">
            <a:extLst>
              <a:ext uri="{FF2B5EF4-FFF2-40B4-BE49-F238E27FC236}">
                <a16:creationId xmlns:a16="http://schemas.microsoft.com/office/drawing/2014/main" id="{28551F52-0AEA-3FE1-F2B6-23A0E36381BE}"/>
              </a:ext>
            </a:extLst>
          </p:cNvPr>
          <p:cNvSpPr/>
          <p:nvPr/>
        </p:nvSpPr>
        <p:spPr>
          <a:xfrm>
            <a:off x="374192" y="4237521"/>
            <a:ext cx="2126395" cy="208777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qr code with a white background">
            <a:extLst>
              <a:ext uri="{FF2B5EF4-FFF2-40B4-BE49-F238E27FC236}">
                <a16:creationId xmlns:a16="http://schemas.microsoft.com/office/drawing/2014/main" id="{591B4903-8FCC-D9C0-B597-526C61CF59EE}"/>
              </a:ext>
            </a:extLst>
          </p:cNvPr>
          <p:cNvPicPr>
            <a:picLocks noChangeAspect="1"/>
          </p:cNvPicPr>
          <p:nvPr/>
        </p:nvPicPr>
        <p:blipFill>
          <a:blip r:embed="rId4"/>
          <a:stretch>
            <a:fillRect/>
          </a:stretch>
        </p:blipFill>
        <p:spPr>
          <a:xfrm>
            <a:off x="539629" y="4351752"/>
            <a:ext cx="1879600" cy="1859316"/>
          </a:xfrm>
          <a:prstGeom prst="rect">
            <a:avLst/>
          </a:prstGeom>
        </p:spPr>
      </p:pic>
    </p:spTree>
    <p:extLst>
      <p:ext uri="{BB962C8B-B14F-4D97-AF65-F5344CB8AC3E}">
        <p14:creationId xmlns:p14="http://schemas.microsoft.com/office/powerpoint/2010/main" val="283643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F05372-AE5A-65B1-2EE8-B4E4DA614179}"/>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7DB6F7F-0183-969B-119E-FEB66E639A98}"/>
              </a:ext>
            </a:extLst>
          </p:cNvPr>
          <p:cNvSpPr/>
          <p:nvPr/>
        </p:nvSpPr>
        <p:spPr>
          <a:xfrm>
            <a:off x="3909851" y="1654228"/>
            <a:ext cx="8145517" cy="4911316"/>
          </a:xfrm>
          <a:prstGeom prst="roundRect">
            <a:avLst/>
          </a:prstGeom>
          <a:solidFill>
            <a:srgbClr val="DAD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9EBB21D-678C-2DAE-04EB-29248A198AA0}"/>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6" name="TextBox 5">
            <a:extLst>
              <a:ext uri="{FF2B5EF4-FFF2-40B4-BE49-F238E27FC236}">
                <a16:creationId xmlns:a16="http://schemas.microsoft.com/office/drawing/2014/main" id="{82537452-DDF7-5086-72CB-1B1AE649E752}"/>
              </a:ext>
            </a:extLst>
          </p:cNvPr>
          <p:cNvSpPr txBox="1"/>
          <p:nvPr/>
        </p:nvSpPr>
        <p:spPr>
          <a:xfrm>
            <a:off x="1600733" y="197911"/>
            <a:ext cx="9405934" cy="1323439"/>
          </a:xfrm>
          <a:prstGeom prst="rect">
            <a:avLst/>
          </a:prstGeom>
          <a:noFill/>
        </p:spPr>
        <p:txBody>
          <a:bodyPr wrap="square">
            <a:spAutoFit/>
          </a:bodyPr>
          <a:lstStyle/>
          <a:p>
            <a:pPr algn="ctr" defTabSz="457200">
              <a:spcBef>
                <a:spcPct val="0"/>
              </a:spcBef>
              <a:spcAft>
                <a:spcPts val="600"/>
              </a:spcAft>
            </a:pPr>
            <a:r>
              <a:rPr lang="en-US" sz="4000" b="1" dirty="0">
                <a:solidFill>
                  <a:srgbClr val="163E64"/>
                </a:solidFill>
              </a:rPr>
              <a:t>Careers at the Heart of Education &amp; Leadership -</a:t>
            </a:r>
            <a:r>
              <a:rPr lang="en-US" sz="3600" b="1" dirty="0">
                <a:solidFill>
                  <a:srgbClr val="163E64"/>
                </a:solidFill>
              </a:rPr>
              <a:t>A Whole ITP Staff Endeavour</a:t>
            </a:r>
          </a:p>
        </p:txBody>
      </p:sp>
      <p:sp>
        <p:nvSpPr>
          <p:cNvPr id="5" name="TextBox 4">
            <a:extLst>
              <a:ext uri="{FF2B5EF4-FFF2-40B4-BE49-F238E27FC236}">
                <a16:creationId xmlns:a16="http://schemas.microsoft.com/office/drawing/2014/main" id="{3F9274FC-D39C-CE6C-FADA-32FBB6CA36BF}"/>
              </a:ext>
            </a:extLst>
          </p:cNvPr>
          <p:cNvSpPr txBox="1"/>
          <p:nvPr/>
        </p:nvSpPr>
        <p:spPr>
          <a:xfrm>
            <a:off x="4357169" y="1654227"/>
            <a:ext cx="7677177" cy="4858766"/>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en-GB" sz="1600" b="0" i="0" dirty="0">
                <a:effectLst/>
                <a:latin typeface="Poppins" panose="00000500000000000000" pitchFamily="2" charset="0"/>
                <a:cs typeface="Poppins" panose="00000500000000000000" pitchFamily="2" charset="0"/>
              </a:rPr>
              <a:t>Amendments to the benchmarks emphasise the unique roles of different staff.</a:t>
            </a:r>
          </a:p>
          <a:p>
            <a:pPr marL="342900" indent="-342900" algn="l">
              <a:lnSpc>
                <a:spcPct val="150000"/>
              </a:lnSpc>
              <a:buFont typeface="Arial" panose="020B0604020202020204" pitchFamily="34" charset="0"/>
              <a:buChar char="•"/>
            </a:pPr>
            <a:r>
              <a:rPr lang="en-GB" sz="1600" b="0" i="0" dirty="0">
                <a:effectLst/>
                <a:latin typeface="Poppins" panose="00000500000000000000" pitchFamily="2" charset="0"/>
                <a:cs typeface="Poppins" panose="00000500000000000000" pitchFamily="2" charset="0"/>
              </a:rPr>
              <a:t>Gatsby specify the responsibilities of </a:t>
            </a:r>
            <a:r>
              <a:rPr lang="en-GB" sz="1600" b="1" i="0" dirty="0">
                <a:effectLst/>
                <a:latin typeface="Poppins" panose="00000500000000000000" pitchFamily="2" charset="0"/>
                <a:cs typeface="Poppins" panose="00000500000000000000" pitchFamily="2" charset="0"/>
              </a:rPr>
              <a:t>education leadership and governors</a:t>
            </a:r>
            <a:r>
              <a:rPr lang="en-GB" sz="1600" b="0" i="0" dirty="0">
                <a:effectLst/>
                <a:latin typeface="Poppins" panose="00000500000000000000" pitchFamily="2" charset="0"/>
                <a:cs typeface="Poppins" panose="00000500000000000000" pitchFamily="2" charset="0"/>
              </a:rPr>
              <a:t>, and they cement and clearly distinguish the </a:t>
            </a:r>
            <a:r>
              <a:rPr lang="en-GB" sz="1600" b="1" i="0" dirty="0">
                <a:effectLst/>
                <a:latin typeface="Poppins" panose="00000500000000000000" pitchFamily="2" charset="0"/>
                <a:cs typeface="Poppins" panose="00000500000000000000" pitchFamily="2" charset="0"/>
              </a:rPr>
              <a:t>complementary roles of Careers Leader and Careers Adviser</a:t>
            </a:r>
            <a:r>
              <a:rPr lang="en-GB" sz="1600" b="0" i="0" dirty="0">
                <a:effectLst/>
                <a:latin typeface="Poppins" panose="00000500000000000000" pitchFamily="2" charset="0"/>
                <a:cs typeface="Poppins" panose="00000500000000000000" pitchFamily="2" charset="0"/>
              </a:rPr>
              <a:t>, which reinforces the need for careers advisers to be connected with relevant colleagues – especially special educational needs and disabilities </a:t>
            </a:r>
            <a:r>
              <a:rPr lang="en-GB" sz="1600" b="1" i="0" dirty="0">
                <a:effectLst/>
                <a:latin typeface="Poppins" panose="00000500000000000000" pitchFamily="2" charset="0"/>
                <a:cs typeface="Poppins" panose="00000500000000000000" pitchFamily="2" charset="0"/>
              </a:rPr>
              <a:t>(SEND) specialists</a:t>
            </a:r>
            <a:r>
              <a:rPr lang="en-GB" sz="1600" b="0" i="0" dirty="0">
                <a:effectLst/>
                <a:latin typeface="Poppins" panose="00000500000000000000" pitchFamily="2" charset="0"/>
                <a:cs typeface="Poppins" panose="00000500000000000000" pitchFamily="2" charset="0"/>
              </a:rPr>
              <a:t>.</a:t>
            </a:r>
          </a:p>
          <a:p>
            <a:pPr marL="342900" indent="-342900" algn="l">
              <a:lnSpc>
                <a:spcPct val="150000"/>
              </a:lnSpc>
              <a:buFont typeface="Arial" panose="020B0604020202020204" pitchFamily="34" charset="0"/>
              <a:buChar char="•"/>
            </a:pPr>
            <a:r>
              <a:rPr lang="en-GB" sz="1600" b="0" i="0" dirty="0">
                <a:effectLst/>
                <a:latin typeface="Poppins" panose="00000500000000000000" pitchFamily="2" charset="0"/>
                <a:cs typeface="Poppins" panose="00000500000000000000" pitchFamily="2" charset="0"/>
              </a:rPr>
              <a:t>They also outline the need for </a:t>
            </a:r>
            <a:r>
              <a:rPr lang="en-GB" sz="1600" b="1" i="0" dirty="0">
                <a:effectLst/>
                <a:latin typeface="Poppins" panose="00000500000000000000" pitchFamily="2" charset="0"/>
                <a:cs typeface="Poppins" panose="00000500000000000000" pitchFamily="2" charset="0"/>
              </a:rPr>
              <a:t>every subject teacher/tutor </a:t>
            </a:r>
            <a:r>
              <a:rPr lang="en-GB" sz="1600" b="0" i="0" dirty="0">
                <a:effectLst/>
                <a:latin typeface="Poppins" panose="00000500000000000000" pitchFamily="2" charset="0"/>
                <a:cs typeface="Poppins" panose="00000500000000000000" pitchFamily="2" charset="0"/>
              </a:rPr>
              <a:t>to </a:t>
            </a:r>
            <a:r>
              <a:rPr lang="en-GB" sz="1600" b="1" i="0" dirty="0">
                <a:effectLst/>
                <a:latin typeface="Poppins" panose="00000500000000000000" pitchFamily="2" charset="0"/>
                <a:cs typeface="Poppins" panose="00000500000000000000" pitchFamily="2" charset="0"/>
              </a:rPr>
              <a:t>embed careers in their curriculum.</a:t>
            </a:r>
          </a:p>
          <a:p>
            <a:pPr marL="342900" indent="-342900" algn="l">
              <a:lnSpc>
                <a:spcPct val="150000"/>
              </a:lnSpc>
              <a:buFont typeface="Arial" panose="020B0604020202020204" pitchFamily="34" charset="0"/>
              <a:buChar char="•"/>
            </a:pPr>
            <a:r>
              <a:rPr lang="en-GB" sz="1600" b="0" i="0" dirty="0">
                <a:effectLst/>
                <a:latin typeface="Poppins" panose="00000500000000000000" pitchFamily="2" charset="0"/>
                <a:cs typeface="Poppins" panose="00000500000000000000" pitchFamily="2" charset="0"/>
              </a:rPr>
              <a:t>As careers guidance is a </a:t>
            </a:r>
            <a:r>
              <a:rPr lang="en-GB" sz="1600" b="1" i="0" dirty="0">
                <a:effectLst/>
                <a:latin typeface="Poppins" panose="00000500000000000000" pitchFamily="2" charset="0"/>
                <a:cs typeface="Poppins" panose="00000500000000000000" pitchFamily="2" charset="0"/>
              </a:rPr>
              <a:t>whole-staff endeavour</a:t>
            </a:r>
            <a:r>
              <a:rPr lang="en-GB" sz="1600" b="0" i="0" dirty="0">
                <a:effectLst/>
                <a:latin typeface="Poppins" panose="00000500000000000000" pitchFamily="2" charset="0"/>
                <a:cs typeface="Poppins" panose="00000500000000000000" pitchFamily="2" charset="0"/>
              </a:rPr>
              <a:t>, updates have been made to ensure </a:t>
            </a:r>
            <a:r>
              <a:rPr lang="en-GB" sz="1600" b="1" i="0" dirty="0">
                <a:effectLst/>
                <a:latin typeface="Poppins" panose="00000500000000000000" pitchFamily="2" charset="0"/>
                <a:cs typeface="Poppins" panose="00000500000000000000" pitchFamily="2" charset="0"/>
              </a:rPr>
              <a:t>support is rooted in the institution’s staff development programme </a:t>
            </a:r>
            <a:r>
              <a:rPr lang="en-GB" sz="1600" b="0" i="0" dirty="0">
                <a:effectLst/>
                <a:latin typeface="Poppins" panose="00000500000000000000" pitchFamily="2" charset="0"/>
                <a:cs typeface="Poppins" panose="00000500000000000000" pitchFamily="2" charset="0"/>
              </a:rPr>
              <a:t>for all those who work with young people.   </a:t>
            </a:r>
          </a:p>
        </p:txBody>
      </p:sp>
      <p:sp>
        <p:nvSpPr>
          <p:cNvPr id="4" name="TextBox 3">
            <a:extLst>
              <a:ext uri="{FF2B5EF4-FFF2-40B4-BE49-F238E27FC236}">
                <a16:creationId xmlns:a16="http://schemas.microsoft.com/office/drawing/2014/main" id="{F87A5E09-887E-1841-C732-B6B76D12B6DA}"/>
              </a:ext>
            </a:extLst>
          </p:cNvPr>
          <p:cNvSpPr txBox="1"/>
          <p:nvPr/>
        </p:nvSpPr>
        <p:spPr>
          <a:xfrm>
            <a:off x="8818179" y="6536978"/>
            <a:ext cx="6096000" cy="246221"/>
          </a:xfrm>
          <a:prstGeom prst="rect">
            <a:avLst/>
          </a:prstGeom>
          <a:noFill/>
        </p:spPr>
        <p:txBody>
          <a:bodyPr wrap="square">
            <a:spAutoFit/>
          </a:bodyPr>
          <a:lstStyle/>
          <a:p>
            <a:r>
              <a:rPr lang="en-GB" sz="1000" dirty="0">
                <a:latin typeface="Poppins" panose="00000500000000000000" pitchFamily="2" charset="0"/>
                <a:cs typeface="Poppins" panose="00000500000000000000" pitchFamily="2" charset="0"/>
              </a:rPr>
              <a:t>Source: </a:t>
            </a:r>
            <a:r>
              <a:rPr lang="en-GB" sz="1000" dirty="0">
                <a:latin typeface="Poppins" panose="00000500000000000000" pitchFamily="2" charset="0"/>
                <a:cs typeface="Poppins" panose="00000500000000000000" pitchFamily="2" charset="0"/>
                <a:hlinkClick r:id="rId3"/>
              </a:rPr>
              <a:t>https://www.gatsbybenchmarks.org.uk/</a:t>
            </a:r>
            <a:r>
              <a:rPr lang="en-GB" sz="1000" dirty="0">
                <a:latin typeface="Poppins" panose="00000500000000000000" pitchFamily="2" charset="0"/>
                <a:cs typeface="Poppins" panose="00000500000000000000" pitchFamily="2" charset="0"/>
              </a:rPr>
              <a:t> </a:t>
            </a:r>
          </a:p>
        </p:txBody>
      </p:sp>
      <p:pic>
        <p:nvPicPr>
          <p:cNvPr id="9" name="Picture 8" descr="A pink heart with black background&#10;&#10;AI-generated content may be incorrect.">
            <a:extLst>
              <a:ext uri="{FF2B5EF4-FFF2-40B4-BE49-F238E27FC236}">
                <a16:creationId xmlns:a16="http://schemas.microsoft.com/office/drawing/2014/main" id="{2C41A862-3D45-B440-60BB-255CC17387F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2216965"/>
            <a:ext cx="3887397" cy="3681973"/>
          </a:xfrm>
          <a:prstGeom prst="rect">
            <a:avLst/>
          </a:prstGeom>
        </p:spPr>
      </p:pic>
    </p:spTree>
    <p:extLst>
      <p:ext uri="{BB962C8B-B14F-4D97-AF65-F5344CB8AC3E}">
        <p14:creationId xmlns:p14="http://schemas.microsoft.com/office/powerpoint/2010/main" val="227952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D5D386-7518-1CAA-CB66-F2875E6AD78F}"/>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704F7CA-570C-4F50-56CB-AF0CD3ABD31B}"/>
              </a:ext>
            </a:extLst>
          </p:cNvPr>
          <p:cNvSpPr/>
          <p:nvPr/>
        </p:nvSpPr>
        <p:spPr>
          <a:xfrm>
            <a:off x="6800196" y="1671145"/>
            <a:ext cx="5307724" cy="418285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0330A00-C1C2-F47F-DD65-22B79256DC0A}"/>
              </a:ext>
            </a:extLst>
          </p:cNvPr>
          <p:cNvSpPr txBox="1"/>
          <p:nvPr/>
        </p:nvSpPr>
        <p:spPr>
          <a:xfrm>
            <a:off x="1473200" y="6365488"/>
            <a:ext cx="6096000" cy="400110"/>
          </a:xfrm>
          <a:prstGeom prst="rect">
            <a:avLst/>
          </a:prstGeom>
          <a:noFill/>
        </p:spPr>
        <p:txBody>
          <a:bodyPr wrap="square">
            <a:spAutoFit/>
          </a:bodyPr>
          <a:lstStyle/>
          <a:p>
            <a:pPr defTabSz="457200">
              <a:spcBef>
                <a:spcPct val="0"/>
              </a:spcBef>
              <a:spcAft>
                <a:spcPts val="600"/>
              </a:spcAft>
            </a:pPr>
            <a:r>
              <a:rPr lang="en-US" sz="2000" b="1" dirty="0">
                <a:latin typeface="+mj-lt"/>
                <a:ea typeface="+mj-ea"/>
                <a:cs typeface="+mj-cs"/>
              </a:rPr>
              <a:t>The Careers Collective</a:t>
            </a:r>
          </a:p>
        </p:txBody>
      </p:sp>
      <p:sp>
        <p:nvSpPr>
          <p:cNvPr id="6" name="TextBox 5">
            <a:extLst>
              <a:ext uri="{FF2B5EF4-FFF2-40B4-BE49-F238E27FC236}">
                <a16:creationId xmlns:a16="http://schemas.microsoft.com/office/drawing/2014/main" id="{EA82EDE3-B6A4-B037-AB11-A4760406A3D1}"/>
              </a:ext>
            </a:extLst>
          </p:cNvPr>
          <p:cNvSpPr txBox="1"/>
          <p:nvPr/>
        </p:nvSpPr>
        <p:spPr>
          <a:xfrm>
            <a:off x="2040592" y="143384"/>
            <a:ext cx="8110816" cy="1323439"/>
          </a:xfrm>
          <a:prstGeom prst="rect">
            <a:avLst/>
          </a:prstGeom>
          <a:noFill/>
        </p:spPr>
        <p:txBody>
          <a:bodyPr wrap="square">
            <a:spAutoFit/>
          </a:bodyPr>
          <a:lstStyle/>
          <a:p>
            <a:pPr algn="ctr" defTabSz="457200">
              <a:spcBef>
                <a:spcPct val="0"/>
              </a:spcBef>
              <a:spcAft>
                <a:spcPts val="600"/>
              </a:spcAft>
            </a:pPr>
            <a:r>
              <a:rPr lang="en-US" sz="4000" b="1" dirty="0">
                <a:solidFill>
                  <a:srgbClr val="163E64"/>
                </a:solidFill>
              </a:rPr>
              <a:t>Inclusion &amp; Impact for Each &amp; Every Young Person</a:t>
            </a:r>
          </a:p>
        </p:txBody>
      </p:sp>
      <p:sp>
        <p:nvSpPr>
          <p:cNvPr id="4" name="TextBox 3">
            <a:extLst>
              <a:ext uri="{FF2B5EF4-FFF2-40B4-BE49-F238E27FC236}">
                <a16:creationId xmlns:a16="http://schemas.microsoft.com/office/drawing/2014/main" id="{33758F0D-7051-57ED-B6A0-80C4E4747BCA}"/>
              </a:ext>
            </a:extLst>
          </p:cNvPr>
          <p:cNvSpPr txBox="1"/>
          <p:nvPr/>
        </p:nvSpPr>
        <p:spPr>
          <a:xfrm>
            <a:off x="230255" y="1512607"/>
            <a:ext cx="6443817" cy="485876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1600" b="1" dirty="0">
                <a:latin typeface="Poppins" panose="00000500000000000000" pitchFamily="2" charset="0"/>
                <a:cs typeface="Poppins" panose="00000500000000000000" pitchFamily="2" charset="0"/>
              </a:rPr>
              <a:t>Good careers guidance is important </a:t>
            </a:r>
            <a:r>
              <a:rPr lang="en-GB" sz="1600" dirty="0">
                <a:latin typeface="Poppins" panose="00000500000000000000" pitchFamily="2" charset="0"/>
                <a:cs typeface="Poppins" panose="00000500000000000000" pitchFamily="2" charset="0"/>
              </a:rPr>
              <a:t>for every young person whatever their background, interests or ambitions. </a:t>
            </a:r>
          </a:p>
          <a:p>
            <a:pPr marL="285750" indent="-285750">
              <a:lnSpc>
                <a:spcPct val="150000"/>
              </a:lnSpc>
              <a:buFont typeface="Arial" panose="020B0604020202020204" pitchFamily="34" charset="0"/>
              <a:buChar char="•"/>
            </a:pPr>
            <a:r>
              <a:rPr lang="en-GB" sz="1600" dirty="0">
                <a:latin typeface="Poppins" panose="00000500000000000000" pitchFamily="2" charset="0"/>
                <a:cs typeface="Poppins" panose="00000500000000000000" pitchFamily="2" charset="0"/>
              </a:rPr>
              <a:t>Benchmark 1 specifically references planning, sequencing and tailoring the careers programmes, and Benchmark 3 considers </a:t>
            </a:r>
            <a:r>
              <a:rPr lang="en-GB" sz="1600" b="1" dirty="0">
                <a:latin typeface="Poppins" panose="00000500000000000000" pitchFamily="2" charset="0"/>
                <a:cs typeface="Poppins" panose="00000500000000000000" pitchFamily="2" charset="0"/>
              </a:rPr>
              <a:t>young people’s concerns about any barriers to their career development and the importance of their being a diverse range of role models.  </a:t>
            </a:r>
          </a:p>
          <a:p>
            <a:pPr marL="285750" indent="-285750">
              <a:lnSpc>
                <a:spcPct val="150000"/>
              </a:lnSpc>
              <a:buFont typeface="Arial" panose="020B0604020202020204" pitchFamily="34" charset="0"/>
              <a:buChar char="•"/>
            </a:pPr>
            <a:r>
              <a:rPr lang="en-GB" sz="1600" dirty="0">
                <a:latin typeface="Poppins" panose="00000500000000000000" pitchFamily="2" charset="0"/>
                <a:cs typeface="Poppins" panose="00000500000000000000" pitchFamily="2" charset="0"/>
              </a:rPr>
              <a:t>Gatsby recognise that </a:t>
            </a:r>
            <a:r>
              <a:rPr lang="en-GB" sz="1600" b="1" dirty="0">
                <a:latin typeface="Poppins" panose="00000500000000000000" pitchFamily="2" charset="0"/>
                <a:cs typeface="Poppins" panose="00000500000000000000" pitchFamily="2" charset="0"/>
              </a:rPr>
              <a:t>additional, different or adapted information and support may be needed for some vulnerable and disadvantaged young people</a:t>
            </a:r>
            <a:r>
              <a:rPr lang="en-GB" sz="1600" dirty="0">
                <a:latin typeface="Poppins" panose="00000500000000000000" pitchFamily="2" charset="0"/>
                <a:cs typeface="Poppins" panose="00000500000000000000" pitchFamily="2" charset="0"/>
              </a:rPr>
              <a:t>, including those with SEND.</a:t>
            </a:r>
          </a:p>
          <a:p>
            <a:pPr marL="285750" indent="-285750">
              <a:lnSpc>
                <a:spcPct val="150000"/>
              </a:lnSpc>
              <a:buFont typeface="Arial" panose="020B0604020202020204" pitchFamily="34" charset="0"/>
              <a:buChar char="•"/>
            </a:pPr>
            <a:r>
              <a:rPr lang="en-GB" sz="1600" dirty="0">
                <a:latin typeface="Poppins" panose="00000500000000000000" pitchFamily="2" charset="0"/>
                <a:cs typeface="Poppins" panose="00000500000000000000" pitchFamily="2" charset="0"/>
              </a:rPr>
              <a:t>The practitioners who know their young people well, are best placed to determine these needs.</a:t>
            </a:r>
          </a:p>
        </p:txBody>
      </p:sp>
      <p:sp>
        <p:nvSpPr>
          <p:cNvPr id="3" name="AutoShape 2" descr="Visualizing Inclusion: The Power of the Inclusion Diagram">
            <a:extLst>
              <a:ext uri="{FF2B5EF4-FFF2-40B4-BE49-F238E27FC236}">
                <a16:creationId xmlns:a16="http://schemas.microsoft.com/office/drawing/2014/main" id="{D0017B42-7042-FD47-AD01-1F42E3E57C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Visualizing Inclusion: The Power of the Inclusion Diagram">
            <a:extLst>
              <a:ext uri="{FF2B5EF4-FFF2-40B4-BE49-F238E27FC236}">
                <a16:creationId xmlns:a16="http://schemas.microsoft.com/office/drawing/2014/main" id="{D63187B6-3659-D163-C09B-1943168E874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A diagram of different types of separation and inclusion&#10;&#10;AI-generated content may be incorrect.">
            <a:extLst>
              <a:ext uri="{FF2B5EF4-FFF2-40B4-BE49-F238E27FC236}">
                <a16:creationId xmlns:a16="http://schemas.microsoft.com/office/drawing/2014/main" id="{AD063396-05DC-85BF-7D32-E1B0B9436403}"/>
              </a:ext>
            </a:extLst>
          </p:cNvPr>
          <p:cNvPicPr>
            <a:picLocks noChangeAspect="1"/>
          </p:cNvPicPr>
          <p:nvPr/>
        </p:nvPicPr>
        <p:blipFill>
          <a:blip r:embed="rId3"/>
          <a:stretch>
            <a:fillRect/>
          </a:stretch>
        </p:blipFill>
        <p:spPr>
          <a:xfrm>
            <a:off x="7231195" y="1817031"/>
            <a:ext cx="4572896" cy="3902406"/>
          </a:xfrm>
          <a:prstGeom prst="rect">
            <a:avLst/>
          </a:prstGeom>
        </p:spPr>
      </p:pic>
    </p:spTree>
    <p:extLst>
      <p:ext uri="{BB962C8B-B14F-4D97-AF65-F5344CB8AC3E}">
        <p14:creationId xmlns:p14="http://schemas.microsoft.com/office/powerpoint/2010/main" val="62487625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2cdcc0a-9afc-4c04-adb8-529ac8ae8b92" xsi:nil="true"/>
    <lcf76f155ced4ddcb4097134ff3c332f xmlns="868cedd7-37b5-47d1-9243-cfb2cea37ec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F567593FE75042B810A4DD624E78E1" ma:contentTypeVersion="12" ma:contentTypeDescription="Create a new document." ma:contentTypeScope="" ma:versionID="26d257acaf198e889e1cee4d30abb9b5">
  <xsd:schema xmlns:xsd="http://www.w3.org/2001/XMLSchema" xmlns:xs="http://www.w3.org/2001/XMLSchema" xmlns:p="http://schemas.microsoft.com/office/2006/metadata/properties" xmlns:ns2="868cedd7-37b5-47d1-9243-cfb2cea37ec6" xmlns:ns3="72cdcc0a-9afc-4c04-adb8-529ac8ae8b92" targetNamespace="http://schemas.microsoft.com/office/2006/metadata/properties" ma:root="true" ma:fieldsID="a7cd303a72d4e0538223113f6ba48feb" ns2:_="" ns3:_="">
    <xsd:import namespace="868cedd7-37b5-47d1-9243-cfb2cea37ec6"/>
    <xsd:import namespace="72cdcc0a-9afc-4c04-adb8-529ac8ae8b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8cedd7-37b5-47d1-9243-cfb2cea37e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1d22a8-1453-4efe-9a6c-f253ab04cbe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cdcc0a-9afc-4c04-adb8-529ac8ae8b9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ae70e1-8395-4911-b995-f62063ef499a}" ma:internalName="TaxCatchAll" ma:showField="CatchAllData" ma:web="72cdcc0a-9afc-4c04-adb8-529ac8ae8b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BFD119-2FA4-4D30-A1FC-B2D6CBE1027C}">
  <ds:schemaRefs>
    <ds:schemaRef ds:uri="http://schemas.microsoft.com/sharepoint/v3/contenttype/forms"/>
  </ds:schemaRefs>
</ds:datastoreItem>
</file>

<file path=customXml/itemProps2.xml><?xml version="1.0" encoding="utf-8"?>
<ds:datastoreItem xmlns:ds="http://schemas.openxmlformats.org/officeDocument/2006/customXml" ds:itemID="{489C0E08-431E-4DAE-A649-23450E3D8355}">
  <ds:schemaRefs>
    <ds:schemaRef ds:uri="http://www.w3.org/XML/1998/namespace"/>
    <ds:schemaRef ds:uri="http://schemas.microsoft.com/office/2006/metadata/properties"/>
    <ds:schemaRef ds:uri="72cdcc0a-9afc-4c04-adb8-529ac8ae8b92"/>
    <ds:schemaRef ds:uri="http://schemas.microsoft.com/office/infopath/2007/PartnerControls"/>
    <ds:schemaRef ds:uri="868cedd7-37b5-47d1-9243-cfb2cea37ec6"/>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4CE8EA88-3ADC-43F3-9901-036FCB277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8cedd7-37b5-47d1-9243-cfb2cea37ec6"/>
    <ds:schemaRef ds:uri="72cdcc0a-9afc-4c04-adb8-529ac8ae8b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4007</Words>
  <Application>Microsoft Macintosh PowerPoint</Application>
  <PresentationFormat>Widescreen</PresentationFormat>
  <Paragraphs>457</Paragraphs>
  <Slides>43</Slides>
  <Notes>43</Notes>
  <HiddenSlides>3</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Aptos</vt:lpstr>
      <vt:lpstr>Arial</vt:lpstr>
      <vt:lpstr>Century Gothic</vt:lpstr>
      <vt:lpstr>Poppins</vt:lpstr>
      <vt:lpstr>Poppins Medium</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Sally-Ann Monger</dc:creator>
  <cp:lastModifiedBy>Frazer McAlister</cp:lastModifiedBy>
  <cp:revision>7</cp:revision>
  <cp:lastPrinted>2025-10-28T09:53:54Z</cp:lastPrinted>
  <dcterms:created xsi:type="dcterms:W3CDTF">2024-06-26T08:14:45Z</dcterms:created>
  <dcterms:modified xsi:type="dcterms:W3CDTF">2026-02-04T09:32:28Z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0x0101004DF567593FE75042B810A4DD624E78E1</vt:lpwstr>
  </property>
  <property fmtid="{D5CDD505-2E9C-101B-9397-08002B2CF9AE}" pid="3" name="MediaServiceImageTags">
    <vt:lpwstr/>
  </property>
</Properties>
</file>